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1" r:id="rId15"/>
    <p:sldId id="269"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49085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538D1-4912-4F8A-B26E-19E040DF8BF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70791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334891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190099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576766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95552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24182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330667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260168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54917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538D1-4912-4F8A-B26E-19E040DF8BF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268326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A538D1-4912-4F8A-B26E-19E040DF8BF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134687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A538D1-4912-4F8A-B26E-19E040DF8BFB}"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375615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A538D1-4912-4F8A-B26E-19E040DF8BFB}"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283594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538D1-4912-4F8A-B26E-19E040DF8BFB}"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3836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538D1-4912-4F8A-B26E-19E040DF8BF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239569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538D1-4912-4F8A-B26E-19E040DF8BF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8EAAF-24DA-4DA2-8802-7C9DB35A1F91}" type="slidenum">
              <a:rPr lang="en-US" smtClean="0"/>
              <a:t>‹#›</a:t>
            </a:fld>
            <a:endParaRPr lang="en-US"/>
          </a:p>
        </p:txBody>
      </p:sp>
    </p:spTree>
    <p:extLst>
      <p:ext uri="{BB962C8B-B14F-4D97-AF65-F5344CB8AC3E}">
        <p14:creationId xmlns:p14="http://schemas.microsoft.com/office/powerpoint/2010/main" val="420818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A538D1-4912-4F8A-B26E-19E040DF8BFB}" type="datetimeFigureOut">
              <a:rPr lang="en-US" smtClean="0"/>
              <a:t>12/10/2018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68EAAF-24DA-4DA2-8802-7C9DB35A1F91}" type="slidenum">
              <a:rPr lang="en-US" smtClean="0"/>
              <a:t>‹#›</a:t>
            </a:fld>
            <a:endParaRPr lang="en-US"/>
          </a:p>
        </p:txBody>
      </p:sp>
    </p:spTree>
    <p:extLst>
      <p:ext uri="{BB962C8B-B14F-4D97-AF65-F5344CB8AC3E}">
        <p14:creationId xmlns:p14="http://schemas.microsoft.com/office/powerpoint/2010/main" val="9085191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3670479"/>
          </a:xfrm>
          <a:scene3d>
            <a:camera prst="orthographicFront"/>
            <a:lightRig rig="threePt" dir="t"/>
          </a:scene3d>
          <a:sp3d>
            <a:bevelT prst="slope"/>
          </a:sp3d>
        </p:spPr>
        <p:txBody>
          <a:bodyPr>
            <a:normAutofit fontScale="90000"/>
          </a:bodyPr>
          <a:lstStyle/>
          <a:p>
            <a:pPr algn="ctr"/>
            <a:r>
              <a:rPr lang="en-US" sz="3200" b="1" dirty="0" smtClean="0">
                <a:latin typeface="Maiandra GD" panose="020E0502030308020204" pitchFamily="34" charset="0"/>
              </a:rPr>
              <a:t>TAX REMITTANCE </a:t>
            </a:r>
            <a:br>
              <a:rPr lang="en-US" sz="3200" b="1" dirty="0" smtClean="0">
                <a:latin typeface="Maiandra GD" panose="020E0502030308020204" pitchFamily="34" charset="0"/>
              </a:rPr>
            </a:br>
            <a:r>
              <a:rPr lang="en-US" sz="3200" b="1" dirty="0" smtClean="0">
                <a:latin typeface="Maiandra GD" panose="020E0502030308020204" pitchFamily="34" charset="0"/>
              </a:rPr>
              <a:t/>
            </a:r>
            <a:br>
              <a:rPr lang="en-US" sz="3200" b="1" dirty="0" smtClean="0">
                <a:latin typeface="Maiandra GD" panose="020E0502030308020204" pitchFamily="34" charset="0"/>
              </a:rPr>
            </a:br>
            <a:r>
              <a:rPr lang="en-US" sz="3200" b="1" dirty="0" smtClean="0">
                <a:latin typeface="Maiandra GD" panose="020E0502030308020204" pitchFamily="34" charset="0"/>
              </a:rPr>
              <a:t>IN A </a:t>
            </a:r>
            <a:br>
              <a:rPr lang="en-US" sz="3200" b="1" dirty="0" smtClean="0">
                <a:latin typeface="Maiandra GD" panose="020E0502030308020204" pitchFamily="34" charset="0"/>
              </a:rPr>
            </a:br>
            <a:r>
              <a:rPr lang="en-US" sz="3200" b="1" dirty="0" smtClean="0">
                <a:latin typeface="Maiandra GD" panose="020E0502030308020204" pitchFamily="34" charset="0"/>
              </a:rPr>
              <a:t/>
            </a:r>
            <a:br>
              <a:rPr lang="en-US" sz="3200" b="1" dirty="0" smtClean="0">
                <a:latin typeface="Maiandra GD" panose="020E0502030308020204" pitchFamily="34" charset="0"/>
              </a:rPr>
            </a:br>
            <a:r>
              <a:rPr lang="en-US" sz="3200" b="1" dirty="0" smtClean="0">
                <a:latin typeface="Maiandra GD" panose="020E0502030308020204" pitchFamily="34" charset="0"/>
              </a:rPr>
              <a:t>SEAMLESS AND CONVENIENT FASHION</a:t>
            </a:r>
            <a:br>
              <a:rPr lang="en-US" sz="3200" b="1" dirty="0" smtClean="0">
                <a:latin typeface="Maiandra GD" panose="020E0502030308020204" pitchFamily="34" charset="0"/>
              </a:rPr>
            </a:br>
            <a:r>
              <a:rPr lang="en-US" sz="3200" b="1" dirty="0" smtClean="0">
                <a:latin typeface="Maiandra GD" panose="020E0502030308020204" pitchFamily="34" charset="0"/>
              </a:rPr>
              <a:t/>
            </a:r>
            <a:br>
              <a:rPr lang="en-US" sz="3200" b="1" dirty="0" smtClean="0">
                <a:latin typeface="Maiandra GD" panose="020E0502030308020204" pitchFamily="34" charset="0"/>
              </a:rPr>
            </a:br>
            <a:r>
              <a:rPr lang="en-US" sz="3200" b="1" dirty="0" smtClean="0">
                <a:latin typeface="Maiandra GD" panose="020E0502030308020204" pitchFamily="34" charset="0"/>
              </a:rPr>
              <a:t>USING SMARTKOMMS GATEWAY SOLUTION </a:t>
            </a:r>
            <a:br>
              <a:rPr lang="en-US" sz="3200" b="1" dirty="0" smtClean="0">
                <a:latin typeface="Maiandra GD" panose="020E0502030308020204" pitchFamily="34" charset="0"/>
              </a:rPr>
            </a:br>
            <a:r>
              <a:rPr lang="en-US" sz="2000" b="1" dirty="0" smtClean="0">
                <a:latin typeface="Maiandra GD" panose="020E0502030308020204" pitchFamily="34" charset="0"/>
              </a:rPr>
              <a:t>(TECHNOLOGY FOR THE FUTURE)</a:t>
            </a:r>
            <a:endParaRPr lang="en-US" sz="2000" b="1" dirty="0">
              <a:latin typeface="Maiandra GD" panose="020E0502030308020204" pitchFamily="34" charset="0"/>
            </a:endParaRPr>
          </a:p>
        </p:txBody>
      </p:sp>
      <p:sp>
        <p:nvSpPr>
          <p:cNvPr id="3" name="Subtitle 2"/>
          <p:cNvSpPr>
            <a:spLocks noGrp="1"/>
          </p:cNvSpPr>
          <p:nvPr>
            <p:ph type="subTitle" idx="1"/>
          </p:nvPr>
        </p:nvSpPr>
        <p:spPr>
          <a:xfrm>
            <a:off x="1371600" y="4263265"/>
            <a:ext cx="9448800" cy="1480712"/>
          </a:xfrm>
        </p:spPr>
        <p:txBody>
          <a:bodyPr>
            <a:normAutofit fontScale="92500" lnSpcReduction="10000"/>
          </a:bodyPr>
          <a:lstStyle/>
          <a:p>
            <a:r>
              <a:rPr lang="en-US" b="1" dirty="0" smtClean="0">
                <a:latin typeface="Maiandra GD" panose="020E0502030308020204" pitchFamily="34" charset="0"/>
              </a:rPr>
              <a:t>A PRESENTATION TO PROMOTE AND IMPROVE REVENUE GENERATION THROUGH AN EFFECTIVE TAX COLLECTION PLATFORM</a:t>
            </a:r>
          </a:p>
          <a:p>
            <a:endParaRPr lang="en-US" b="1" dirty="0">
              <a:latin typeface="Maiandra GD" panose="020E0502030308020204" pitchFamily="34" charset="0"/>
            </a:endParaRPr>
          </a:p>
          <a:p>
            <a:r>
              <a:rPr lang="en-US" b="1" dirty="0" smtClean="0">
                <a:latin typeface="Maiandra GD" panose="020E0502030308020204" pitchFamily="34" charset="0"/>
              </a:rPr>
              <a:t>Presented By </a:t>
            </a:r>
            <a:r>
              <a:rPr lang="en-US" b="1" dirty="0" smtClean="0">
                <a:solidFill>
                  <a:schemeClr val="accent6">
                    <a:lumMod val="75000"/>
                  </a:schemeClr>
                </a:solidFill>
                <a:latin typeface="Maiandra GD" panose="020E0502030308020204" pitchFamily="34" charset="0"/>
              </a:rPr>
              <a:t>SMARTKOMMS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519" y="5701230"/>
            <a:ext cx="2408796" cy="10805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3" y="344986"/>
            <a:ext cx="3075402" cy="812985"/>
          </a:xfrm>
          <a:prstGeom prst="rect">
            <a:avLst/>
          </a:prstGeom>
        </p:spPr>
      </p:pic>
    </p:spTree>
    <p:extLst>
      <p:ext uri="{BB962C8B-B14F-4D97-AF65-F5344CB8AC3E}">
        <p14:creationId xmlns:p14="http://schemas.microsoft.com/office/powerpoint/2010/main" val="247491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327211"/>
            <a:ext cx="9296055" cy="883024"/>
          </a:xfrm>
        </p:spPr>
        <p:txBody>
          <a:bodyPr/>
          <a:lstStyle/>
          <a:p>
            <a:pPr algn="ctr"/>
            <a:r>
              <a:rPr lang="en-US" b="1" dirty="0" smtClean="0">
                <a:latin typeface="Bell MT" panose="02020503060305020303" pitchFamily="18" charset="0"/>
              </a:rPr>
              <a:t>TIN VERIFICATION</a:t>
            </a:r>
            <a:endParaRPr lang="en-US" b="1" dirty="0">
              <a:latin typeface="Bell MT" panose="02020503060305020303" pitchFamily="18" charset="0"/>
            </a:endParaRPr>
          </a:p>
        </p:txBody>
      </p:sp>
      <p:pic>
        <p:nvPicPr>
          <p:cNvPr id="5" name="Content Placeholder 4"/>
          <p:cNvPicPr>
            <a:picLocks noGrp="1"/>
          </p:cNvPicPr>
          <p:nvPr>
            <p:ph idx="1"/>
          </p:nvPr>
        </p:nvPicPr>
        <p:blipFill>
          <a:blip r:embed="rId2"/>
          <a:stretch>
            <a:fillRect/>
          </a:stretch>
        </p:blipFill>
        <p:spPr>
          <a:xfrm>
            <a:off x="5109882" y="1485163"/>
            <a:ext cx="6510337" cy="3903880"/>
          </a:xfrm>
          <a:prstGeom prst="rect">
            <a:avLst/>
          </a:prstGeom>
        </p:spPr>
      </p:pic>
      <p:sp>
        <p:nvSpPr>
          <p:cNvPr id="4" name="Text Placeholder 3"/>
          <p:cNvSpPr>
            <a:spLocks noGrp="1"/>
          </p:cNvSpPr>
          <p:nvPr>
            <p:ph type="body" sz="half" idx="2"/>
          </p:nvPr>
        </p:nvSpPr>
        <p:spPr>
          <a:xfrm>
            <a:off x="430306" y="1846729"/>
            <a:ext cx="4461296" cy="3397624"/>
          </a:xfrm>
        </p:spPr>
        <p:txBody>
          <a:bodyPr/>
          <a:lstStyle/>
          <a:p>
            <a:pPr marL="285750" indent="-285750" algn="l">
              <a:buFont typeface="Wingdings" panose="05000000000000000000" pitchFamily="2" charset="2"/>
              <a:buChar char="Ø"/>
            </a:pPr>
            <a:r>
              <a:rPr lang="en-US" b="1" dirty="0" smtClean="0">
                <a:latin typeface="Maiandra GD" panose="020E0502030308020204" pitchFamily="34" charset="0"/>
              </a:rPr>
              <a:t>The application connects to FIRS database where an organization can verify its TIN authenticity before making tax remittances</a:t>
            </a:r>
          </a:p>
          <a:p>
            <a:pPr marL="285750" indent="-285750" algn="l">
              <a:buFont typeface="Wingdings" panose="05000000000000000000" pitchFamily="2" charset="2"/>
              <a:buChar char="Ø"/>
            </a:pPr>
            <a:r>
              <a:rPr lang="en-US" b="1" dirty="0" smtClean="0">
                <a:latin typeface="Maiandra GD" panose="020E0502030308020204" pitchFamily="34" charset="0"/>
              </a:rPr>
              <a:t>If the TIN entered is correct, the application verifies and saves the details automatically through which subsequent remittances can be made.</a:t>
            </a:r>
          </a:p>
          <a:p>
            <a:pPr marL="285750" indent="-285750" algn="l">
              <a:buFont typeface="Wingdings" panose="05000000000000000000" pitchFamily="2" charset="2"/>
              <a:buChar char="Ø"/>
            </a:pPr>
            <a:r>
              <a:rPr lang="en-US" b="1" dirty="0" smtClean="0">
                <a:latin typeface="Maiandra GD" panose="020E0502030308020204" pitchFamily="34" charset="0"/>
              </a:rPr>
              <a:t>If the TIN entered is wrong, then the application returns invalid as shown in the picture</a:t>
            </a:r>
            <a:endParaRPr lang="en-US" b="1" dirty="0">
              <a:latin typeface="Maiandra GD" panose="020E0502030308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134004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9460523" cy="936812"/>
          </a:xfrm>
        </p:spPr>
        <p:txBody>
          <a:bodyPr/>
          <a:lstStyle/>
          <a:p>
            <a:pPr algn="ctr"/>
            <a:r>
              <a:rPr lang="en-US" b="1" dirty="0" smtClean="0">
                <a:latin typeface="Maiandra GD" panose="020E0502030308020204" pitchFamily="34" charset="0"/>
              </a:rPr>
              <a:t>REMITTANCES</a:t>
            </a:r>
            <a:endParaRPr lang="en-US" b="1" dirty="0">
              <a:latin typeface="Maiandra GD" panose="020E0502030308020204" pitchFamily="34" charset="0"/>
            </a:endParaRPr>
          </a:p>
        </p:txBody>
      </p:sp>
      <p:pic>
        <p:nvPicPr>
          <p:cNvPr id="6" name="Content Placeholder 5"/>
          <p:cNvPicPr>
            <a:picLocks noGrp="1"/>
          </p:cNvPicPr>
          <p:nvPr>
            <p:ph idx="1"/>
          </p:nvPr>
        </p:nvPicPr>
        <p:blipFill>
          <a:blip r:embed="rId2"/>
          <a:stretch>
            <a:fillRect/>
          </a:stretch>
        </p:blipFill>
        <p:spPr>
          <a:xfrm>
            <a:off x="5262563" y="1484227"/>
            <a:ext cx="6240462" cy="3508546"/>
          </a:xfrm>
          <a:prstGeom prst="rect">
            <a:avLst/>
          </a:prstGeom>
        </p:spPr>
      </p:pic>
      <p:sp>
        <p:nvSpPr>
          <p:cNvPr id="4" name="Text Placeholder 3"/>
          <p:cNvSpPr>
            <a:spLocks noGrp="1"/>
          </p:cNvSpPr>
          <p:nvPr>
            <p:ph type="body" sz="half" idx="2"/>
          </p:nvPr>
        </p:nvSpPr>
        <p:spPr>
          <a:xfrm>
            <a:off x="658906" y="1577788"/>
            <a:ext cx="4114800" cy="3094485"/>
          </a:xfrm>
        </p:spPr>
        <p:txBody>
          <a:bodyPr/>
          <a:lstStyle/>
          <a:p>
            <a:pPr marL="285750" indent="-285750" algn="l">
              <a:buFont typeface="Wingdings" panose="05000000000000000000" pitchFamily="2" charset="2"/>
              <a:buChar char="Ø"/>
            </a:pPr>
            <a:r>
              <a:rPr lang="en-US" b="1" dirty="0" smtClean="0">
                <a:latin typeface="Maiandra GD" panose="020E0502030308020204" pitchFamily="34" charset="0"/>
              </a:rPr>
              <a:t>The picture displayed is used to create remittances to FIRS by clicking the add remittance button</a:t>
            </a:r>
          </a:p>
          <a:p>
            <a:pPr marL="285750" indent="-285750" algn="l">
              <a:buFont typeface="Wingdings" panose="05000000000000000000" pitchFamily="2" charset="2"/>
              <a:buChar char="Ø"/>
            </a:pPr>
            <a:r>
              <a:rPr lang="en-US" b="1" dirty="0" smtClean="0">
                <a:latin typeface="Maiandra GD" panose="020E0502030308020204" pitchFamily="34" charset="0"/>
              </a:rPr>
              <a:t>This is used to create a payment file to be used to make remittances to FIRS by undergoing a payment approval process on the system after all parameters has been properly entered</a:t>
            </a:r>
            <a:endParaRPr lang="en-US" b="1" dirty="0">
              <a:latin typeface="Maiandra GD" panose="020E0502030308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293485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06189"/>
            <a:ext cx="9377358" cy="856129"/>
          </a:xfrm>
        </p:spPr>
        <p:txBody>
          <a:bodyPr/>
          <a:lstStyle/>
          <a:p>
            <a:pPr algn="ctr"/>
            <a:r>
              <a:rPr lang="en-US" b="1" dirty="0" smtClean="0">
                <a:latin typeface="Maiandra GD" panose="020E0502030308020204" pitchFamily="34" charset="0"/>
              </a:rPr>
              <a:t>Payment CREATION</a:t>
            </a:r>
            <a:endParaRPr lang="en-US" b="1" dirty="0">
              <a:latin typeface="Maiandra GD" panose="020E0502030308020204" pitchFamily="34" charset="0"/>
            </a:endParaRPr>
          </a:p>
        </p:txBody>
      </p:sp>
      <p:pic>
        <p:nvPicPr>
          <p:cNvPr id="11" name="Picture Placeholder 10"/>
          <p:cNvPicPr>
            <a:picLocks noGrp="1"/>
          </p:cNvPicPr>
          <p:nvPr>
            <p:ph type="pic" idx="1"/>
          </p:nvPr>
        </p:nvPicPr>
        <p:blipFill>
          <a:blip r:embed="rId2"/>
          <a:srcRect l="6162" r="6162"/>
          <a:stretch>
            <a:fillRect/>
          </a:stretch>
        </p:blipFill>
        <p:spPr>
          <a:xfrm>
            <a:off x="5029200" y="1263650"/>
            <a:ext cx="6642100" cy="4259263"/>
          </a:xfrm>
          <a:prstGeom prst="rect">
            <a:avLst/>
          </a:prstGeom>
        </p:spPr>
      </p:pic>
      <p:sp>
        <p:nvSpPr>
          <p:cNvPr id="4" name="Text Placeholder 3"/>
          <p:cNvSpPr>
            <a:spLocks noGrp="1"/>
          </p:cNvSpPr>
          <p:nvPr>
            <p:ph type="body" sz="half" idx="2"/>
          </p:nvPr>
        </p:nvSpPr>
        <p:spPr>
          <a:xfrm>
            <a:off x="389964" y="2088775"/>
            <a:ext cx="4276165" cy="3434138"/>
          </a:xfrm>
        </p:spPr>
        <p:txBody>
          <a:bodyPr>
            <a:normAutofit fontScale="92500" lnSpcReduction="10000"/>
          </a:bodyPr>
          <a:lstStyle/>
          <a:p>
            <a:pPr marL="285750" indent="-285750" algn="l">
              <a:buFont typeface="Wingdings" panose="05000000000000000000" pitchFamily="2" charset="2"/>
              <a:buChar char="Ø"/>
            </a:pPr>
            <a:r>
              <a:rPr lang="en-US" b="1" dirty="0" smtClean="0">
                <a:latin typeface="Maiandra GD" panose="020E0502030308020204" pitchFamily="34" charset="0"/>
              </a:rPr>
              <a:t>Remittance type is selected based on what is to be paid for.</a:t>
            </a:r>
          </a:p>
          <a:p>
            <a:pPr marL="285750" indent="-285750" algn="l">
              <a:buFont typeface="Wingdings" panose="05000000000000000000" pitchFamily="2" charset="2"/>
              <a:buChar char="Ø"/>
            </a:pPr>
            <a:r>
              <a:rPr lang="en-US" b="1" dirty="0" smtClean="0">
                <a:latin typeface="Maiandra GD" panose="020E0502030308020204" pitchFamily="34" charset="0"/>
              </a:rPr>
              <a:t>NB. WHT and PAYE taxes require a file upload with the format of the file placed within the system, </a:t>
            </a:r>
          </a:p>
          <a:p>
            <a:pPr marL="285750" indent="-285750" algn="l">
              <a:buFont typeface="Wingdings" panose="05000000000000000000" pitchFamily="2" charset="2"/>
              <a:buChar char="Ø"/>
            </a:pPr>
            <a:r>
              <a:rPr lang="en-US" b="1" dirty="0" smtClean="0">
                <a:latin typeface="Maiandra GD" panose="020E0502030308020204" pitchFamily="34" charset="0"/>
              </a:rPr>
              <a:t>A description of the type of tax to be paid and for what purposes is recorded as well as the payment period.</a:t>
            </a:r>
          </a:p>
          <a:p>
            <a:pPr marL="285750" indent="-285750" algn="l">
              <a:buFont typeface="Wingdings" panose="05000000000000000000" pitchFamily="2" charset="2"/>
              <a:buChar char="Ø"/>
            </a:pPr>
            <a:r>
              <a:rPr lang="en-US" b="1" dirty="0" smtClean="0">
                <a:latin typeface="Maiandra GD" panose="020E0502030308020204" pitchFamily="34" charset="0"/>
              </a:rPr>
              <a:t>Source account of the organization from where the tax would be remitted is selected and the payment record is saved</a:t>
            </a:r>
            <a:endParaRPr lang="en-US" b="1" dirty="0">
              <a:latin typeface="Maiandra GD" panose="020E0502030308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238055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6110"/>
            <a:ext cx="10820400" cy="849274"/>
          </a:xfrm>
        </p:spPr>
        <p:txBody>
          <a:bodyPr>
            <a:normAutofit/>
          </a:bodyPr>
          <a:lstStyle/>
          <a:p>
            <a:pPr algn="ctr"/>
            <a:r>
              <a:rPr lang="en-US" sz="3200" b="1" dirty="0" smtClean="0">
                <a:latin typeface="Maiandra GD" panose="020E0502030308020204" pitchFamily="34" charset="0"/>
              </a:rPr>
              <a:t>FIRS REMITTANCE PROCESS FLOW</a:t>
            </a:r>
            <a:endParaRPr lang="en-US" sz="3200" b="1" dirty="0">
              <a:latin typeface="Maiandra GD" panose="020E0502030308020204" pitchFamily="34" charset="0"/>
            </a:endParaRPr>
          </a:p>
        </p:txBody>
      </p:sp>
      <p:sp>
        <p:nvSpPr>
          <p:cNvPr id="3" name="Content Placeholder 2"/>
          <p:cNvSpPr>
            <a:spLocks noGrp="1"/>
          </p:cNvSpPr>
          <p:nvPr>
            <p:ph idx="1"/>
          </p:nvPr>
        </p:nvSpPr>
        <p:spPr>
          <a:xfrm>
            <a:off x="685800" y="1537018"/>
            <a:ext cx="10820400" cy="4126953"/>
          </a:xfrm>
        </p:spPr>
        <p:txBody>
          <a:bodyPr>
            <a:normAutofit/>
          </a:bodyPr>
          <a:lstStyle/>
          <a:p>
            <a:pPr>
              <a:buFont typeface="Wingdings" panose="05000000000000000000" pitchFamily="2" charset="2"/>
              <a:buChar char="Ø"/>
            </a:pPr>
            <a:r>
              <a:rPr lang="en-US" sz="2000" b="1" dirty="0" smtClean="0">
                <a:latin typeface="Maiandra GD" panose="020E0502030308020204" pitchFamily="34" charset="0"/>
              </a:rPr>
              <a:t>Company verifies TIN and the system saves automatically</a:t>
            </a:r>
          </a:p>
          <a:p>
            <a:pPr>
              <a:buFont typeface="Wingdings" panose="05000000000000000000" pitchFamily="2" charset="2"/>
              <a:buChar char="Ø"/>
            </a:pPr>
            <a:r>
              <a:rPr lang="en-US" sz="2000" b="1" dirty="0" smtClean="0">
                <a:latin typeface="Maiandra GD" panose="020E0502030308020204" pitchFamily="34" charset="0"/>
              </a:rPr>
              <a:t>Company clicks on add remittances and creates a payment record</a:t>
            </a:r>
          </a:p>
          <a:p>
            <a:pPr>
              <a:buFont typeface="Wingdings" panose="05000000000000000000" pitchFamily="2" charset="2"/>
              <a:buChar char="Ø"/>
            </a:pPr>
            <a:r>
              <a:rPr lang="en-US" sz="2000" b="1" dirty="0" smtClean="0">
                <a:latin typeface="Maiandra GD" panose="020E0502030308020204" pitchFamily="34" charset="0"/>
              </a:rPr>
              <a:t>Payment record is saved and initiated.</a:t>
            </a:r>
          </a:p>
          <a:p>
            <a:pPr>
              <a:buFont typeface="Wingdings" panose="05000000000000000000" pitchFamily="2" charset="2"/>
              <a:buChar char="Ø"/>
            </a:pPr>
            <a:r>
              <a:rPr lang="en-US" sz="2000" b="1" dirty="0" smtClean="0">
                <a:latin typeface="Maiandra GD" panose="020E0502030308020204" pitchFamily="34" charset="0"/>
              </a:rPr>
              <a:t>Payment approval workflow is initiated and the authorized users of the application visits the payment module </a:t>
            </a:r>
          </a:p>
          <a:p>
            <a:pPr>
              <a:buFont typeface="Wingdings" panose="05000000000000000000" pitchFamily="2" charset="2"/>
              <a:buChar char="Ø"/>
            </a:pPr>
            <a:r>
              <a:rPr lang="en-US" sz="2000" b="1" dirty="0" smtClean="0">
                <a:latin typeface="Maiandra GD" panose="020E0502030308020204" pitchFamily="34" charset="0"/>
              </a:rPr>
              <a:t>Click on List payments and the payment record is found with the FIRS caption</a:t>
            </a:r>
          </a:p>
          <a:p>
            <a:pPr>
              <a:buFont typeface="Wingdings" panose="05000000000000000000" pitchFamily="2" charset="2"/>
              <a:buChar char="Ø"/>
            </a:pPr>
            <a:r>
              <a:rPr lang="en-US" sz="2000" b="1" dirty="0" smtClean="0">
                <a:latin typeface="Maiandra GD" panose="020E0502030308020204" pitchFamily="34" charset="0"/>
              </a:rPr>
              <a:t>Payments are then forwarded, approved and authorized depending on work approval levels.</a:t>
            </a:r>
          </a:p>
          <a:p>
            <a:pPr>
              <a:buFont typeface="Wingdings" panose="05000000000000000000" pitchFamily="2" charset="2"/>
              <a:buChar char="Ø"/>
            </a:pPr>
            <a:r>
              <a:rPr lang="en-US" sz="2000" b="1" dirty="0" smtClean="0">
                <a:latin typeface="Maiandra GD" panose="020E0502030308020204" pitchFamily="34" charset="0"/>
              </a:rPr>
              <a:t>Once the payment approval process is successful, FIRS gets credited in real time while a payment notification report is generated and sent to FIRS</a:t>
            </a:r>
            <a:endParaRPr lang="en-US" sz="2000" b="1" dirty="0">
              <a:latin typeface="Maiandra GD" panose="020E0502030308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spTree>
    <p:extLst>
      <p:ext uri="{BB962C8B-B14F-4D97-AF65-F5344CB8AC3E}">
        <p14:creationId xmlns:p14="http://schemas.microsoft.com/office/powerpoint/2010/main" val="261491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495432"/>
            <a:ext cx="10182941" cy="849274"/>
          </a:xfrm>
        </p:spPr>
        <p:txBody>
          <a:bodyPr>
            <a:normAutofit/>
          </a:bodyPr>
          <a:lstStyle/>
          <a:p>
            <a:pPr algn="ctr"/>
            <a:r>
              <a:rPr lang="en-US" sz="3200" b="1" dirty="0" smtClean="0">
                <a:latin typeface="Maiandra GD" panose="020E0502030308020204" pitchFamily="34" charset="0"/>
              </a:rPr>
              <a:t>Payment approval process</a:t>
            </a:r>
            <a:endParaRPr lang="en-US" sz="3200" b="1" dirty="0">
              <a:latin typeface="Maiandra GD" panose="020E0502030308020204" pitchFamily="34" charset="0"/>
            </a:endParaRPr>
          </a:p>
        </p:txBody>
      </p:sp>
      <p:pic>
        <p:nvPicPr>
          <p:cNvPr id="4" name="Content Placeholder 3"/>
          <p:cNvPicPr>
            <a:picLocks noGrp="1"/>
          </p:cNvPicPr>
          <p:nvPr>
            <p:ph idx="1"/>
          </p:nvPr>
        </p:nvPicPr>
        <p:blipFill>
          <a:blip r:embed="rId2"/>
          <a:stretch>
            <a:fillRect/>
          </a:stretch>
        </p:blipFill>
        <p:spPr>
          <a:xfrm>
            <a:off x="277907" y="1639658"/>
            <a:ext cx="5026714" cy="4024313"/>
          </a:xfrm>
          <a:prstGeom prst="rect">
            <a:avLst/>
          </a:prstGeom>
        </p:spPr>
      </p:pic>
      <p:pic>
        <p:nvPicPr>
          <p:cNvPr id="5" name="Picture 4"/>
          <p:cNvPicPr/>
          <p:nvPr/>
        </p:nvPicPr>
        <p:blipFill>
          <a:blip r:embed="rId3"/>
          <a:stretch>
            <a:fillRect/>
          </a:stretch>
        </p:blipFill>
        <p:spPr>
          <a:xfrm>
            <a:off x="5674657" y="1639659"/>
            <a:ext cx="6167717" cy="40243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123871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406972"/>
            <a:ext cx="9212890" cy="714803"/>
          </a:xfrm>
        </p:spPr>
        <p:txBody>
          <a:bodyPr>
            <a:normAutofit/>
          </a:bodyPr>
          <a:lstStyle/>
          <a:p>
            <a:pPr algn="ctr"/>
            <a:r>
              <a:rPr lang="en-US" sz="3600" b="1" dirty="0" smtClean="0">
                <a:latin typeface="Maiandra GD" panose="020E0502030308020204" pitchFamily="34" charset="0"/>
              </a:rPr>
              <a:t>BENEFITS</a:t>
            </a:r>
            <a:endParaRPr lang="en-US" sz="3600" b="1" dirty="0">
              <a:latin typeface="Maiandra GD" panose="020E0502030308020204" pitchFamily="34" charset="0"/>
            </a:endParaRPr>
          </a:p>
        </p:txBody>
      </p:sp>
      <p:sp>
        <p:nvSpPr>
          <p:cNvPr id="3" name="Content Placeholder 2"/>
          <p:cNvSpPr>
            <a:spLocks noGrp="1"/>
          </p:cNvSpPr>
          <p:nvPr>
            <p:ph idx="1"/>
          </p:nvPr>
        </p:nvSpPr>
        <p:spPr>
          <a:xfrm>
            <a:off x="685800" y="1121775"/>
            <a:ext cx="10820400" cy="4512544"/>
          </a:xfrm>
        </p:spPr>
        <p:txBody>
          <a:bodyPr>
            <a:normAutofit lnSpcReduction="10000"/>
          </a:bodyPr>
          <a:lstStyle/>
          <a:p>
            <a:pPr>
              <a:buFont typeface="Wingdings" panose="05000000000000000000" pitchFamily="2" charset="2"/>
              <a:buChar char="Ø"/>
            </a:pPr>
            <a:r>
              <a:rPr lang="en-US" sz="2000" b="1" dirty="0" smtClean="0">
                <a:latin typeface="Maiandra GD" panose="020E0502030308020204" pitchFamily="34" charset="0"/>
              </a:rPr>
              <a:t>The solution makes it possible for FIRS to get its remittances at transaction time and in real time as payments such as WHT can be done by institutions when making payments of any sort.</a:t>
            </a:r>
          </a:p>
          <a:p>
            <a:pPr marL="0" indent="0">
              <a:buNone/>
            </a:pPr>
            <a:endParaRPr lang="en-US" sz="2000" b="1" dirty="0" smtClean="0">
              <a:latin typeface="Maiandra GD" panose="020E0502030308020204" pitchFamily="34" charset="0"/>
            </a:endParaRPr>
          </a:p>
          <a:p>
            <a:pPr>
              <a:buFont typeface="Wingdings" panose="05000000000000000000" pitchFamily="2" charset="2"/>
              <a:buChar char="Ø"/>
            </a:pPr>
            <a:r>
              <a:rPr lang="en-US" sz="2000" b="1" dirty="0" smtClean="0">
                <a:latin typeface="Maiandra GD" panose="020E0502030308020204" pitchFamily="34" charset="0"/>
              </a:rPr>
              <a:t>It provides ease of convenience for making future tax payments as records are saved automatically when a remittance is initiated the first time. Suitable for businesses with frequent transactions</a:t>
            </a:r>
          </a:p>
          <a:p>
            <a:pPr marL="0" indent="0">
              <a:buNone/>
            </a:pPr>
            <a:endParaRPr lang="en-US" sz="2000" b="1" dirty="0" smtClean="0">
              <a:latin typeface="Maiandra GD" panose="020E0502030308020204" pitchFamily="34" charset="0"/>
            </a:endParaRPr>
          </a:p>
          <a:p>
            <a:pPr>
              <a:buFont typeface="Wingdings" panose="05000000000000000000" pitchFamily="2" charset="2"/>
              <a:buChar char="Ø"/>
            </a:pPr>
            <a:r>
              <a:rPr lang="en-US" sz="2000" b="1" dirty="0" smtClean="0">
                <a:latin typeface="Maiandra GD" panose="020E0502030308020204" pitchFamily="34" charset="0"/>
              </a:rPr>
              <a:t>It is highly transparent process and very well secured</a:t>
            </a:r>
          </a:p>
          <a:p>
            <a:pPr marL="0" indent="0">
              <a:buNone/>
            </a:pPr>
            <a:endParaRPr lang="en-US" sz="2000" b="1" dirty="0" smtClean="0">
              <a:latin typeface="Maiandra GD" panose="020E0502030308020204" pitchFamily="34" charset="0"/>
            </a:endParaRPr>
          </a:p>
          <a:p>
            <a:pPr>
              <a:buFont typeface="Wingdings" panose="05000000000000000000" pitchFamily="2" charset="2"/>
              <a:buChar char="Ø"/>
            </a:pPr>
            <a:r>
              <a:rPr lang="en-US" sz="2000" b="1" dirty="0" smtClean="0">
                <a:latin typeface="Maiandra GD" panose="020E0502030308020204" pitchFamily="34" charset="0"/>
              </a:rPr>
              <a:t>It helps to regulate tax compliance by the general public as organizations would not have difficulties in knowing where and how to remit taxes as it provides several options on the remittal processes (Bank branch and Online web platform)</a:t>
            </a:r>
            <a:endParaRPr lang="en-US" sz="2000" b="1" dirty="0">
              <a:latin typeface="Maiandra GD" panose="020E0502030308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207781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009"/>
            <a:ext cx="8610600" cy="687909"/>
          </a:xfrm>
        </p:spPr>
        <p:txBody>
          <a:bodyPr>
            <a:normAutofit/>
          </a:bodyPr>
          <a:lstStyle/>
          <a:p>
            <a:pPr algn="l"/>
            <a:r>
              <a:rPr lang="en-US" sz="3200" b="1" dirty="0" smtClean="0">
                <a:latin typeface="Bell MT" panose="02020503060305020303" pitchFamily="18" charset="0"/>
              </a:rPr>
              <a:t>Conclusion</a:t>
            </a:r>
            <a:endParaRPr lang="en-US" sz="3200" b="1" dirty="0">
              <a:latin typeface="Bell MT" panose="02020503060305020303" pitchFamily="18" charset="0"/>
            </a:endParaRPr>
          </a:p>
        </p:txBody>
      </p:sp>
      <p:sp>
        <p:nvSpPr>
          <p:cNvPr id="3" name="Content Placeholder 2"/>
          <p:cNvSpPr>
            <a:spLocks noGrp="1"/>
          </p:cNvSpPr>
          <p:nvPr>
            <p:ph idx="1"/>
          </p:nvPr>
        </p:nvSpPr>
        <p:spPr>
          <a:xfrm>
            <a:off x="685799" y="1290919"/>
            <a:ext cx="11161059" cy="4476836"/>
          </a:xfrm>
        </p:spPr>
        <p:txBody>
          <a:bodyPr>
            <a:normAutofit/>
          </a:bodyPr>
          <a:lstStyle/>
          <a:p>
            <a:pPr marL="0" indent="0">
              <a:buNone/>
            </a:pPr>
            <a:r>
              <a:rPr lang="en-US" sz="2000" b="1" dirty="0" smtClean="0">
                <a:latin typeface="Bell MT" panose="02020503060305020303" pitchFamily="18" charset="0"/>
              </a:rPr>
              <a:t>In order to improve the tax revenue generation in the country for sustainable growth, the following adoption is suggested</a:t>
            </a:r>
          </a:p>
          <a:p>
            <a:pPr marL="0" indent="0">
              <a:buNone/>
            </a:pPr>
            <a:endParaRPr lang="en-US" sz="2000" b="1" dirty="0" smtClean="0">
              <a:latin typeface="Bell MT" panose="02020503060305020303" pitchFamily="18" charset="0"/>
            </a:endParaRPr>
          </a:p>
          <a:p>
            <a:pPr>
              <a:buFont typeface="Wingdings" panose="05000000000000000000" pitchFamily="2" charset="2"/>
              <a:buChar char="Ø"/>
            </a:pPr>
            <a:r>
              <a:rPr lang="en-US" sz="2000" b="1" dirty="0" smtClean="0">
                <a:latin typeface="Bell MT" panose="02020503060305020303" pitchFamily="18" charset="0"/>
              </a:rPr>
              <a:t>There </a:t>
            </a:r>
            <a:r>
              <a:rPr lang="en-US" sz="2000" b="1" dirty="0">
                <a:latin typeface="Bell MT" panose="02020503060305020303" pitchFamily="18" charset="0"/>
              </a:rPr>
              <a:t>should be a broad base tax strategy focusing on all key areas of the tax system with measurable outcomes. </a:t>
            </a:r>
            <a:endParaRPr lang="en-US" sz="2000" b="1" dirty="0" smtClean="0">
              <a:latin typeface="Bell MT" panose="02020503060305020303" pitchFamily="18" charset="0"/>
            </a:endParaRPr>
          </a:p>
          <a:p>
            <a:pPr>
              <a:buFont typeface="Wingdings" panose="05000000000000000000" pitchFamily="2" charset="2"/>
              <a:buChar char="Ø"/>
            </a:pPr>
            <a:r>
              <a:rPr lang="en-US" sz="2000" b="1" dirty="0">
                <a:latin typeface="Bell MT" panose="02020503060305020303" pitchFamily="18" charset="0"/>
              </a:rPr>
              <a:t>Focus should be on simplification of the tax system and ease of implementation with </a:t>
            </a:r>
            <a:r>
              <a:rPr lang="en-US" sz="2000" b="1" dirty="0" smtClean="0">
                <a:latin typeface="Bell MT" panose="02020503060305020303" pitchFamily="18" charset="0"/>
              </a:rPr>
              <a:t>priority</a:t>
            </a:r>
          </a:p>
          <a:p>
            <a:pPr>
              <a:buFont typeface="Wingdings" panose="05000000000000000000" pitchFamily="2" charset="2"/>
              <a:buChar char="Ø"/>
            </a:pPr>
            <a:r>
              <a:rPr lang="en-US" sz="2000" b="1" dirty="0" smtClean="0">
                <a:latin typeface="Bell MT" panose="02020503060305020303" pitchFamily="18" charset="0"/>
              </a:rPr>
              <a:t>Tax </a:t>
            </a:r>
            <a:r>
              <a:rPr lang="en-US" sz="2000" b="1" dirty="0">
                <a:latin typeface="Bell MT" panose="02020503060305020303" pitchFamily="18" charset="0"/>
              </a:rPr>
              <a:t>authorities should undertake significant enlightenment and public awareness and take advantage of technology and innovation including social media. </a:t>
            </a:r>
            <a:endParaRPr lang="en-US" sz="2000" b="1" dirty="0" smtClean="0">
              <a:latin typeface="Bell MT" panose="02020503060305020303" pitchFamily="18" charset="0"/>
            </a:endParaRPr>
          </a:p>
          <a:p>
            <a:pPr>
              <a:buFont typeface="Wingdings" panose="05000000000000000000" pitchFamily="2" charset="2"/>
              <a:buChar char="Ø"/>
            </a:pPr>
            <a:endParaRPr lang="en-US" sz="2000" b="1" dirty="0">
              <a:latin typeface="Bell MT" panose="02020503060305020303" pitchFamily="18" charset="0"/>
            </a:endParaRPr>
          </a:p>
          <a:p>
            <a:pPr marL="0" indent="0">
              <a:buNone/>
            </a:pPr>
            <a:r>
              <a:rPr lang="en-US" sz="2000" b="1" dirty="0" smtClean="0">
                <a:latin typeface="Bell MT" panose="02020503060305020303" pitchFamily="18" charset="0"/>
              </a:rPr>
              <a:t>If the Government is willing to increase its revenue generation in the nearest future, adoption of the new technology by Smartkomms FIRS gateway solution is the reliable way to 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291522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211" y="2378019"/>
            <a:ext cx="8610600" cy="2328451"/>
          </a:xfrm>
        </p:spPr>
        <p:txBody>
          <a:bodyPr/>
          <a:lstStyle/>
          <a:p>
            <a:pPr algn="ctr"/>
            <a:r>
              <a:rPr lang="en-US" b="1" dirty="0" smtClean="0">
                <a:latin typeface="Maiandra GD" panose="020E0502030308020204" pitchFamily="34" charset="0"/>
              </a:rPr>
              <a:t>Thank you</a:t>
            </a:r>
            <a:endParaRPr lang="en-US" b="1" dirty="0">
              <a:latin typeface="Maiandra GD" panose="020E0502030308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spTree>
    <p:extLst>
      <p:ext uri="{BB962C8B-B14F-4D97-AF65-F5344CB8AC3E}">
        <p14:creationId xmlns:p14="http://schemas.microsoft.com/office/powerpoint/2010/main" val="330468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1065"/>
            <a:ext cx="8610600" cy="1349063"/>
          </a:xfrm>
        </p:spPr>
        <p:txBody>
          <a:bodyPr>
            <a:normAutofit/>
          </a:bodyPr>
          <a:lstStyle/>
          <a:p>
            <a:pPr algn="ctr"/>
            <a:r>
              <a:rPr lang="en-US" sz="3200" b="1" dirty="0" smtClean="0">
                <a:latin typeface="Maiandra GD" panose="020E0502030308020204" pitchFamily="34" charset="0"/>
              </a:rPr>
              <a:t>TABLE OF CONTENTS</a:t>
            </a:r>
            <a:endParaRPr lang="en-US" sz="3200" b="1" dirty="0">
              <a:latin typeface="Maiandra GD" panose="020E0502030308020204" pitchFamily="34" charset="0"/>
            </a:endParaRPr>
          </a:p>
        </p:txBody>
      </p:sp>
      <p:sp>
        <p:nvSpPr>
          <p:cNvPr id="3" name="Content Placeholder 2"/>
          <p:cNvSpPr>
            <a:spLocks noGrp="1"/>
          </p:cNvSpPr>
          <p:nvPr>
            <p:ph idx="1"/>
          </p:nvPr>
        </p:nvSpPr>
        <p:spPr>
          <a:xfrm>
            <a:off x="685800" y="2112134"/>
            <a:ext cx="10820400" cy="4106551"/>
          </a:xfrm>
        </p:spPr>
        <p:txBody>
          <a:bodyPr/>
          <a:lstStyle/>
          <a:p>
            <a:r>
              <a:rPr lang="en-US" b="1" dirty="0" smtClean="0">
                <a:latin typeface="Maiandra GD" panose="020E0502030308020204" pitchFamily="34" charset="0"/>
              </a:rPr>
              <a:t>INTRODUCTION</a:t>
            </a:r>
          </a:p>
          <a:p>
            <a:r>
              <a:rPr lang="en-US" b="1" dirty="0" smtClean="0">
                <a:latin typeface="Maiandra GD" panose="020E0502030308020204" pitchFamily="34" charset="0"/>
              </a:rPr>
              <a:t>TAX REMITTANCE ISSUES (FACTS AND FIGURES)</a:t>
            </a:r>
          </a:p>
          <a:p>
            <a:r>
              <a:rPr lang="en-US" b="1" dirty="0" smtClean="0">
                <a:latin typeface="Maiandra GD" panose="020E0502030308020204" pitchFamily="34" charset="0"/>
              </a:rPr>
              <a:t>BAMS OVERVIEW AND FEATURES</a:t>
            </a:r>
          </a:p>
          <a:p>
            <a:r>
              <a:rPr lang="en-US" b="1" dirty="0" smtClean="0">
                <a:latin typeface="Maiandra GD" panose="020E0502030308020204" pitchFamily="34" charset="0"/>
              </a:rPr>
              <a:t>BAMS AS A TOOL FOR SEAMLESS TAX REMITTANCES</a:t>
            </a:r>
          </a:p>
          <a:p>
            <a:r>
              <a:rPr lang="en-US" b="1" dirty="0" smtClean="0">
                <a:latin typeface="Maiandra GD" panose="020E0502030308020204" pitchFamily="34" charset="0"/>
              </a:rPr>
              <a:t>PROCESS FLOW AND SCREEN SHOTS</a:t>
            </a:r>
          </a:p>
          <a:p>
            <a:r>
              <a:rPr lang="en-US" b="1" dirty="0" smtClean="0">
                <a:latin typeface="Maiandra GD" panose="020E0502030308020204" pitchFamily="34" charset="0"/>
              </a:rPr>
              <a:t>BENEFITS</a:t>
            </a:r>
          </a:p>
          <a:p>
            <a:r>
              <a:rPr lang="en-US" b="1" dirty="0" smtClean="0">
                <a:latin typeface="Maiandra GD" panose="020E0502030308020204" pitchFamily="34" charset="0"/>
              </a:rPr>
              <a:t>CONCLUSION</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118" y="5476389"/>
            <a:ext cx="2408796" cy="10805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3" y="344986"/>
            <a:ext cx="3075402" cy="812985"/>
          </a:xfrm>
          <a:prstGeom prst="rect">
            <a:avLst/>
          </a:prstGeom>
        </p:spPr>
      </p:pic>
    </p:spTree>
    <p:extLst>
      <p:ext uri="{BB962C8B-B14F-4D97-AF65-F5344CB8AC3E}">
        <p14:creationId xmlns:p14="http://schemas.microsoft.com/office/powerpoint/2010/main" val="155686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8311"/>
            <a:ext cx="8610600" cy="646514"/>
          </a:xfrm>
        </p:spPr>
        <p:txBody>
          <a:bodyPr>
            <a:normAutofit/>
          </a:bodyPr>
          <a:lstStyle/>
          <a:p>
            <a:pPr algn="ctr"/>
            <a:r>
              <a:rPr lang="en-US" sz="3200" b="1" dirty="0" smtClean="0">
                <a:latin typeface="Maiandra GD" panose="020E0502030308020204" pitchFamily="34" charset="0"/>
              </a:rPr>
              <a:t>INTRODUCTION</a:t>
            </a:r>
            <a:endParaRPr lang="en-US" sz="3200" b="1" dirty="0">
              <a:latin typeface="Maiandra GD" panose="020E0502030308020204" pitchFamily="34" charset="0"/>
            </a:endParaRPr>
          </a:p>
        </p:txBody>
      </p:sp>
      <p:sp>
        <p:nvSpPr>
          <p:cNvPr id="3" name="Content Placeholder 2"/>
          <p:cNvSpPr>
            <a:spLocks noGrp="1"/>
          </p:cNvSpPr>
          <p:nvPr>
            <p:ph idx="1"/>
          </p:nvPr>
        </p:nvSpPr>
        <p:spPr>
          <a:xfrm>
            <a:off x="685799" y="1371296"/>
            <a:ext cx="11072611" cy="4470130"/>
          </a:xfrm>
        </p:spPr>
        <p:txBody>
          <a:bodyPr>
            <a:normAutofit fontScale="85000" lnSpcReduction="20000"/>
          </a:bodyPr>
          <a:lstStyle/>
          <a:p>
            <a:pPr>
              <a:buFont typeface="Wingdings" panose="05000000000000000000" pitchFamily="2" charset="2"/>
              <a:buChar char="Ø"/>
            </a:pPr>
            <a:r>
              <a:rPr lang="en-US" sz="2000" b="1" dirty="0" smtClean="0">
                <a:latin typeface="Maiandra GD" panose="020E0502030308020204" pitchFamily="34" charset="0"/>
              </a:rPr>
              <a:t>Formal introduction of tax system in Nigeria by Lord Lugard Stamp Duties </a:t>
            </a:r>
            <a:r>
              <a:rPr lang="en-US" sz="2000" b="1" dirty="0">
                <a:latin typeface="Maiandra GD" panose="020E0502030308020204" pitchFamily="34" charset="0"/>
              </a:rPr>
              <a:t>(1903</a:t>
            </a:r>
            <a:r>
              <a:rPr lang="en-US" sz="2000" b="1" dirty="0" smtClean="0">
                <a:latin typeface="Maiandra GD" panose="020E0502030308020204" pitchFamily="34" charset="0"/>
              </a:rPr>
              <a:t>) and Native Revenue proclamation (1906) (What, Whom, Where and When) to pay.</a:t>
            </a:r>
          </a:p>
          <a:p>
            <a:pPr marL="0" indent="0">
              <a:buNone/>
            </a:pPr>
            <a:endParaRPr lang="en-US" sz="2000" b="1" dirty="0" smtClean="0">
              <a:latin typeface="Maiandra GD" panose="020E0502030308020204" pitchFamily="34" charset="0"/>
            </a:endParaRPr>
          </a:p>
          <a:p>
            <a:pPr>
              <a:buFont typeface="Wingdings" panose="05000000000000000000" pitchFamily="2" charset="2"/>
              <a:buChar char="Ø"/>
            </a:pPr>
            <a:r>
              <a:rPr lang="en-US" sz="2000" b="1" dirty="0" smtClean="0">
                <a:latin typeface="Maiandra GD" panose="020E0502030308020204" pitchFamily="34" charset="0"/>
              </a:rPr>
              <a:t>The present form of Nigerian taxation can be traced back to 1914 starting with </a:t>
            </a:r>
          </a:p>
          <a:p>
            <a:pPr marL="0" indent="0">
              <a:buNone/>
            </a:pPr>
            <a:endParaRPr lang="en-US" sz="2000" b="1" dirty="0" smtClean="0">
              <a:latin typeface="Maiandra GD" panose="020E0502030308020204" pitchFamily="34" charset="0"/>
            </a:endParaRPr>
          </a:p>
          <a:p>
            <a:pPr lvl="1">
              <a:buFont typeface="Wingdings" panose="05000000000000000000" pitchFamily="2" charset="2"/>
              <a:buChar char="Ø"/>
            </a:pPr>
            <a:r>
              <a:rPr lang="en-US" b="1" dirty="0" smtClean="0">
                <a:latin typeface="Maiandra GD" panose="020E0502030308020204" pitchFamily="34" charset="0"/>
              </a:rPr>
              <a:t>Proclamation Law 1914</a:t>
            </a:r>
          </a:p>
          <a:p>
            <a:pPr lvl="1">
              <a:buFont typeface="Wingdings" panose="05000000000000000000" pitchFamily="2" charset="2"/>
              <a:buChar char="Ø"/>
            </a:pPr>
            <a:r>
              <a:rPr lang="en-US" b="1" dirty="0" smtClean="0">
                <a:latin typeface="Maiandra GD" panose="020E0502030308020204" pitchFamily="34" charset="0"/>
              </a:rPr>
              <a:t>Native Ordinance 1917</a:t>
            </a:r>
          </a:p>
          <a:p>
            <a:pPr lvl="1">
              <a:buFont typeface="Wingdings" panose="05000000000000000000" pitchFamily="2" charset="2"/>
              <a:buChar char="Ø"/>
            </a:pPr>
            <a:r>
              <a:rPr lang="en-US" b="1" dirty="0">
                <a:latin typeface="Maiandra GD" panose="020E0502030308020204" pitchFamily="34" charset="0"/>
              </a:rPr>
              <a:t>The Non-natives Protectorates Tax Ordinance 1931 </a:t>
            </a:r>
          </a:p>
          <a:p>
            <a:pPr lvl="1">
              <a:buFont typeface="Wingdings" panose="05000000000000000000" pitchFamily="2" charset="2"/>
              <a:buChar char="Ø"/>
            </a:pPr>
            <a:r>
              <a:rPr lang="en-US" b="1" dirty="0">
                <a:latin typeface="Maiandra GD" panose="020E0502030308020204" pitchFamily="34" charset="0"/>
              </a:rPr>
              <a:t>Raisman Commission </a:t>
            </a:r>
            <a:r>
              <a:rPr lang="en-US" b="1" dirty="0" smtClean="0">
                <a:latin typeface="Maiandra GD" panose="020E0502030308020204" pitchFamily="34" charset="0"/>
              </a:rPr>
              <a:t>1958</a:t>
            </a:r>
          </a:p>
          <a:p>
            <a:pPr marL="457200" lvl="1" indent="0">
              <a:buNone/>
            </a:pPr>
            <a:endParaRPr lang="en-US" b="1" dirty="0" smtClean="0">
              <a:latin typeface="Maiandra GD" panose="020E0502030308020204" pitchFamily="34" charset="0"/>
            </a:endParaRPr>
          </a:p>
          <a:p>
            <a:pPr lvl="1">
              <a:buFont typeface="Wingdings" panose="05000000000000000000" pitchFamily="2" charset="2"/>
              <a:buChar char="Ø"/>
            </a:pPr>
            <a:r>
              <a:rPr lang="en-US" b="1" dirty="0" smtClean="0">
                <a:latin typeface="Maiandra GD" panose="020E0502030308020204" pitchFamily="34" charset="0"/>
              </a:rPr>
              <a:t>Raisman </a:t>
            </a:r>
            <a:r>
              <a:rPr lang="en-US" b="1" dirty="0">
                <a:latin typeface="Maiandra GD" panose="020E0502030308020204" pitchFamily="34" charset="0"/>
              </a:rPr>
              <a:t>Commission introduced the standardized tax principles. The recommendations from the Commission were later accepted and adopted by the National Government. These recommendations became the part of the Nigeria`s Constitution. The constitution gave birth to the Income Management Act and Companies Income Tax Act in </a:t>
            </a:r>
            <a:r>
              <a:rPr lang="en-US" b="1" dirty="0" smtClean="0">
                <a:latin typeface="Maiandra GD" panose="020E0502030308020204" pitchFamily="34" charset="0"/>
              </a:rPr>
              <a:t>1961</a:t>
            </a:r>
            <a:endParaRPr lang="en-US" b="1" dirty="0">
              <a:latin typeface="Maiandra GD" panose="020E0502030308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168" y="5777427"/>
            <a:ext cx="2408796" cy="10805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008" y="391840"/>
            <a:ext cx="3075402" cy="812985"/>
          </a:xfrm>
          <a:prstGeom prst="rect">
            <a:avLst/>
          </a:prstGeom>
        </p:spPr>
      </p:pic>
    </p:spTree>
    <p:extLst>
      <p:ext uri="{BB962C8B-B14F-4D97-AF65-F5344CB8AC3E}">
        <p14:creationId xmlns:p14="http://schemas.microsoft.com/office/powerpoint/2010/main" val="342292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7099"/>
            <a:ext cx="8610600" cy="1293028"/>
          </a:xfrm>
        </p:spPr>
        <p:txBody>
          <a:bodyPr>
            <a:normAutofit/>
          </a:bodyPr>
          <a:lstStyle/>
          <a:p>
            <a:pPr algn="ctr"/>
            <a:r>
              <a:rPr lang="en-US" sz="3200" b="1" dirty="0" smtClean="0">
                <a:latin typeface="Maiandra GD" panose="020E0502030308020204" pitchFamily="34" charset="0"/>
              </a:rPr>
              <a:t>INTRODUCTION CONT’D</a:t>
            </a:r>
            <a:endParaRPr lang="en-US" sz="3200" b="1" dirty="0">
              <a:latin typeface="Maiandra GD" panose="020E0502030308020204" pitchFamily="34" charset="0"/>
            </a:endParaRPr>
          </a:p>
        </p:txBody>
      </p:sp>
      <p:sp>
        <p:nvSpPr>
          <p:cNvPr id="3" name="Content Placeholder 2"/>
          <p:cNvSpPr>
            <a:spLocks noGrp="1"/>
          </p:cNvSpPr>
          <p:nvPr>
            <p:ph idx="1"/>
          </p:nvPr>
        </p:nvSpPr>
        <p:spPr>
          <a:xfrm>
            <a:off x="685800" y="1980128"/>
            <a:ext cx="10820400" cy="4238558"/>
          </a:xfrm>
        </p:spPr>
        <p:txBody>
          <a:bodyPr/>
          <a:lstStyle/>
          <a:p>
            <a:pPr>
              <a:buFont typeface="Wingdings" panose="05000000000000000000" pitchFamily="2" charset="2"/>
              <a:buChar char="Ø"/>
            </a:pPr>
            <a:r>
              <a:rPr lang="en-US" sz="1800" b="1" dirty="0" smtClean="0">
                <a:latin typeface="Maiandra GD" panose="020E0502030308020204" pitchFamily="34" charset="0"/>
              </a:rPr>
              <a:t>Three legal bodies authorized to levy taxes on the Nigerian citizenry are:</a:t>
            </a:r>
          </a:p>
          <a:p>
            <a:pPr marL="0" indent="0">
              <a:buNone/>
            </a:pPr>
            <a:endParaRPr lang="en-US" sz="1800" b="1" dirty="0" smtClean="0">
              <a:latin typeface="Maiandra GD" panose="020E0502030308020204" pitchFamily="34" charset="0"/>
            </a:endParaRPr>
          </a:p>
          <a:p>
            <a:pPr lvl="1">
              <a:buFont typeface="Wingdings" panose="05000000000000000000" pitchFamily="2" charset="2"/>
              <a:buChar char="Ø"/>
            </a:pPr>
            <a:r>
              <a:rPr lang="en-US" sz="1800" b="1" dirty="0">
                <a:latin typeface="Maiandra GD" panose="020E0502030308020204" pitchFamily="34" charset="0"/>
              </a:rPr>
              <a:t>Federal Internal Revenue </a:t>
            </a:r>
            <a:r>
              <a:rPr lang="en-US" sz="1800" b="1" dirty="0" smtClean="0">
                <a:latin typeface="Maiandra GD" panose="020E0502030308020204" pitchFamily="34" charset="0"/>
              </a:rPr>
              <a:t>Service: </a:t>
            </a:r>
            <a:r>
              <a:rPr lang="en-US" sz="1800" b="1" dirty="0">
                <a:latin typeface="Maiandra GD" panose="020E0502030308020204" pitchFamily="34" charset="0"/>
              </a:rPr>
              <a:t>R</a:t>
            </a:r>
            <a:r>
              <a:rPr lang="en-US" sz="1800" b="1" dirty="0" smtClean="0">
                <a:latin typeface="Maiandra GD" panose="020E0502030308020204" pitchFamily="34" charset="0"/>
              </a:rPr>
              <a:t>esponsible </a:t>
            </a:r>
            <a:r>
              <a:rPr lang="en-US" sz="1800" b="1" dirty="0">
                <a:latin typeface="Maiandra GD" panose="020E0502030308020204" pitchFamily="34" charset="0"/>
              </a:rPr>
              <a:t>for Capital Gain Tax, Educational Tax, Value Added tax, Withholding tax, Companies Income Tax, Personal Income tax. </a:t>
            </a:r>
            <a:endParaRPr lang="en-US" sz="1800" b="1" dirty="0" smtClean="0">
              <a:latin typeface="Maiandra GD" panose="020E0502030308020204" pitchFamily="34" charset="0"/>
            </a:endParaRPr>
          </a:p>
          <a:p>
            <a:pPr marL="457200" lvl="1" indent="0">
              <a:buNone/>
            </a:pPr>
            <a:endParaRPr lang="en-US" sz="1800" b="1" dirty="0" smtClean="0">
              <a:latin typeface="Maiandra GD" panose="020E0502030308020204" pitchFamily="34" charset="0"/>
            </a:endParaRPr>
          </a:p>
          <a:p>
            <a:pPr lvl="1">
              <a:buFont typeface="Wingdings" panose="05000000000000000000" pitchFamily="2" charset="2"/>
              <a:buChar char="Ø"/>
            </a:pPr>
            <a:r>
              <a:rPr lang="en-US" sz="1800" b="1" dirty="0" smtClean="0">
                <a:latin typeface="Maiandra GD" panose="020E0502030308020204" pitchFamily="34" charset="0"/>
              </a:rPr>
              <a:t> </a:t>
            </a:r>
            <a:r>
              <a:rPr lang="en-US" sz="1800" b="1" dirty="0">
                <a:latin typeface="Maiandra GD" panose="020E0502030308020204" pitchFamily="34" charset="0"/>
              </a:rPr>
              <a:t>State Boards of Internal </a:t>
            </a:r>
            <a:r>
              <a:rPr lang="en-US" sz="1800" b="1" dirty="0" smtClean="0">
                <a:latin typeface="Maiandra GD" panose="020E0502030308020204" pitchFamily="34" charset="0"/>
              </a:rPr>
              <a:t>Revenue: Responsible </a:t>
            </a:r>
            <a:r>
              <a:rPr lang="en-US" sz="1800" b="1" dirty="0">
                <a:latin typeface="Maiandra GD" panose="020E0502030308020204" pitchFamily="34" charset="0"/>
              </a:rPr>
              <a:t>for Road Taxes, individual capital gains, individual withdrawing. </a:t>
            </a:r>
            <a:endParaRPr lang="en-US" sz="1800" b="1" dirty="0" smtClean="0">
              <a:latin typeface="Maiandra GD" panose="020E0502030308020204" pitchFamily="34" charset="0"/>
            </a:endParaRPr>
          </a:p>
          <a:p>
            <a:pPr marL="457200" lvl="1" indent="0">
              <a:buNone/>
            </a:pPr>
            <a:endParaRPr lang="en-US" sz="1800" b="1" dirty="0">
              <a:latin typeface="Maiandra GD" panose="020E0502030308020204" pitchFamily="34" charset="0"/>
            </a:endParaRPr>
          </a:p>
          <a:p>
            <a:pPr lvl="1">
              <a:buFont typeface="Wingdings" panose="05000000000000000000" pitchFamily="2" charset="2"/>
              <a:buChar char="Ø"/>
            </a:pPr>
            <a:r>
              <a:rPr lang="en-US" sz="1800" b="1" dirty="0" smtClean="0">
                <a:latin typeface="Maiandra GD" panose="020E0502030308020204" pitchFamily="34" charset="0"/>
              </a:rPr>
              <a:t>Local </a:t>
            </a:r>
            <a:r>
              <a:rPr lang="en-US" sz="1800" b="1" dirty="0">
                <a:latin typeface="Maiandra GD" panose="020E0502030308020204" pitchFamily="34" charset="0"/>
              </a:rPr>
              <a:t>Government Revenue </a:t>
            </a:r>
            <a:r>
              <a:rPr lang="en-US" sz="1800" b="1" dirty="0" smtClean="0">
                <a:latin typeface="Maiandra GD" panose="020E0502030308020204" pitchFamily="34" charset="0"/>
              </a:rPr>
              <a:t>Service: Responsible </a:t>
            </a:r>
            <a:r>
              <a:rPr lang="en-US" sz="1800" b="1" dirty="0">
                <a:latin typeface="Maiandra GD" panose="020E0502030308020204" pitchFamily="34" charset="0"/>
              </a:rPr>
              <a:t>for collecting taxes on the local governments level. </a:t>
            </a:r>
            <a:endParaRPr lang="en-US" sz="1800" b="1" dirty="0" smtClean="0">
              <a:latin typeface="Maiandra GD" panose="020E0502030308020204" pitchFamily="34" charset="0"/>
            </a:endParaRPr>
          </a:p>
          <a:p>
            <a:endParaRPr lang="en-US" dirty="0">
              <a:latin typeface="Maiandra GD" panose="020E0502030308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109" y="5475711"/>
            <a:ext cx="2408796" cy="10805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527" y="227909"/>
            <a:ext cx="3075402" cy="812985"/>
          </a:xfrm>
          <a:prstGeom prst="rect">
            <a:avLst/>
          </a:prstGeom>
        </p:spPr>
      </p:pic>
    </p:spTree>
    <p:extLst>
      <p:ext uri="{BB962C8B-B14F-4D97-AF65-F5344CB8AC3E}">
        <p14:creationId xmlns:p14="http://schemas.microsoft.com/office/powerpoint/2010/main" val="407373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12985"/>
            <a:ext cx="10930944" cy="847796"/>
          </a:xfrm>
        </p:spPr>
        <p:txBody>
          <a:bodyPr>
            <a:normAutofit fontScale="90000"/>
          </a:bodyPr>
          <a:lstStyle/>
          <a:p>
            <a:pPr algn="ctr"/>
            <a:r>
              <a:rPr lang="en-US" sz="3600" b="1" dirty="0">
                <a:latin typeface="Maiandra GD" panose="020E0502030308020204" pitchFamily="34" charset="0"/>
              </a:rPr>
              <a:t>TAX REMITTANCE ISSUES (FACTS AND FIGURES)</a:t>
            </a:r>
            <a:r>
              <a:rPr lang="en-US" dirty="0">
                <a:latin typeface="Maiandra GD" panose="020E0502030308020204" pitchFamily="34" charset="0"/>
              </a:rPr>
              <a:t/>
            </a:r>
            <a:br>
              <a:rPr lang="en-US" dirty="0">
                <a:latin typeface="Maiandra GD" panose="020E0502030308020204" pitchFamily="34" charset="0"/>
              </a:rPr>
            </a:br>
            <a:endParaRPr lang="en-US" dirty="0">
              <a:latin typeface="Maiandra GD" panose="020E0502030308020204" pitchFamily="34" charset="0"/>
            </a:endParaRPr>
          </a:p>
        </p:txBody>
      </p:sp>
      <p:sp>
        <p:nvSpPr>
          <p:cNvPr id="3" name="Content Placeholder 2"/>
          <p:cNvSpPr>
            <a:spLocks noGrp="1"/>
          </p:cNvSpPr>
          <p:nvPr>
            <p:ph idx="1"/>
          </p:nvPr>
        </p:nvSpPr>
        <p:spPr>
          <a:xfrm>
            <a:off x="685799" y="1431199"/>
            <a:ext cx="11278673" cy="4505795"/>
          </a:xfrm>
        </p:spPr>
        <p:txBody>
          <a:bodyPr>
            <a:normAutofit/>
          </a:bodyPr>
          <a:lstStyle/>
          <a:p>
            <a:pPr>
              <a:buFont typeface="Wingdings" panose="05000000000000000000" pitchFamily="2" charset="2"/>
              <a:buChar char="Ø"/>
            </a:pPr>
            <a:r>
              <a:rPr lang="en-US" sz="1800" b="1" dirty="0" smtClean="0">
                <a:latin typeface="Maiandra GD" panose="020E0502030308020204" pitchFamily="34" charset="0"/>
              </a:rPr>
              <a:t>Tax remittance situation in the country is worsened by the largely bureaucratic manual tax administration system rather than a technology driven risk based approach</a:t>
            </a:r>
          </a:p>
          <a:p>
            <a:pPr marL="0" indent="0">
              <a:buNone/>
            </a:pPr>
            <a:endParaRPr lang="en-US" sz="1800" b="1" dirty="0" smtClean="0">
              <a:latin typeface="Maiandra GD" panose="020E0502030308020204" pitchFamily="34" charset="0"/>
            </a:endParaRPr>
          </a:p>
          <a:p>
            <a:pPr>
              <a:buFont typeface="Wingdings" panose="05000000000000000000" pitchFamily="2" charset="2"/>
              <a:buChar char="Ø"/>
            </a:pPr>
            <a:r>
              <a:rPr lang="en-US" sz="1800" b="1" dirty="0" smtClean="0">
                <a:latin typeface="Maiandra GD" panose="020E0502030308020204" pitchFamily="34" charset="0"/>
              </a:rPr>
              <a:t>Expected estimated revenue from non-oil revenues largely comprising Company Income Tax, Value Added Tax, Customs &amp; Excise Duties is put at 1.373 trillion naira about (28%) of the projected revenue for the country.</a:t>
            </a:r>
          </a:p>
          <a:p>
            <a:pPr marL="0" indent="0">
              <a:buNone/>
            </a:pPr>
            <a:endParaRPr lang="en-US" sz="1800" b="1" dirty="0" smtClean="0">
              <a:latin typeface="Maiandra GD" panose="020E0502030308020204" pitchFamily="34" charset="0"/>
            </a:endParaRPr>
          </a:p>
          <a:p>
            <a:pPr>
              <a:buFont typeface="Wingdings" panose="05000000000000000000" pitchFamily="2" charset="2"/>
              <a:buChar char="Ø"/>
            </a:pPr>
            <a:r>
              <a:rPr lang="en-US" sz="1800" b="1" dirty="0">
                <a:latin typeface="Maiandra GD" panose="020E0502030308020204" pitchFamily="34" charset="0"/>
              </a:rPr>
              <a:t>Nigeria ranks 182 out of 190 benchmarked economies on the Paying Taxes sub-index under the Ease of Doing Business index for 2017. The distance to frontier score is 28.09%, which implies that Nigeria is about 72% away from the best performance observed under the Paying Taxes sub-index</a:t>
            </a:r>
            <a:r>
              <a:rPr lang="en-US" sz="1800" b="1" dirty="0" smtClean="0">
                <a:latin typeface="Maiandra GD" panose="020E0502030308020204" pitchFamily="34" charset="0"/>
              </a:rPr>
              <a:t>.</a:t>
            </a:r>
          </a:p>
          <a:p>
            <a:pPr>
              <a:buFont typeface="Wingdings" panose="05000000000000000000" pitchFamily="2" charset="2"/>
              <a:buChar char="Ø"/>
            </a:pPr>
            <a:endParaRPr lang="en-US" sz="1800" b="1" dirty="0">
              <a:latin typeface="Maiandra GD" panose="020E0502030308020204" pitchFamily="34" charset="0"/>
            </a:endParaRPr>
          </a:p>
          <a:p>
            <a:pPr>
              <a:buFont typeface="Wingdings" panose="05000000000000000000" pitchFamily="2" charset="2"/>
              <a:buChar char="Ø"/>
            </a:pPr>
            <a:r>
              <a:rPr lang="en-US" sz="1800" b="1" dirty="0" smtClean="0">
                <a:latin typeface="Maiandra GD" panose="020E0502030308020204" pitchFamily="34" charset="0"/>
              </a:rPr>
              <a:t>Nigeria’s tax revenue to GDP ratio is currently 6.1%, a far cry when compared to its fellow African counterparts such as Ghana (20.8%), Algeria (64.05%) and South Africa (26.9%)</a:t>
            </a:r>
            <a:endParaRPr lang="en-US" sz="1800" b="1" dirty="0">
              <a:latin typeface="Maiandra GD" panose="020E0502030308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906" y="5936994"/>
            <a:ext cx="2408796" cy="8329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421" y="0"/>
            <a:ext cx="3075402" cy="812985"/>
          </a:xfrm>
          <a:prstGeom prst="rect">
            <a:avLst/>
          </a:prstGeom>
        </p:spPr>
      </p:pic>
    </p:spTree>
    <p:extLst>
      <p:ext uri="{BB962C8B-B14F-4D97-AF65-F5344CB8AC3E}">
        <p14:creationId xmlns:p14="http://schemas.microsoft.com/office/powerpoint/2010/main" val="293386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640" y="344986"/>
            <a:ext cx="8610600" cy="605238"/>
          </a:xfrm>
        </p:spPr>
        <p:txBody>
          <a:bodyPr>
            <a:normAutofit/>
          </a:bodyPr>
          <a:lstStyle/>
          <a:p>
            <a:pPr algn="ctr"/>
            <a:r>
              <a:rPr lang="en-US" sz="3200" b="1" dirty="0" smtClean="0">
                <a:latin typeface="Maiandra GD" panose="020E0502030308020204" pitchFamily="34" charset="0"/>
              </a:rPr>
              <a:t>BAMS OVERVIEW AND FEATURES</a:t>
            </a:r>
            <a:endParaRPr lang="en-US" sz="3200" b="1" dirty="0">
              <a:latin typeface="Maiandra GD" panose="020E0502030308020204" pitchFamily="34" charset="0"/>
            </a:endParaRPr>
          </a:p>
        </p:txBody>
      </p:sp>
      <p:sp>
        <p:nvSpPr>
          <p:cNvPr id="3" name="Content Placeholder 2"/>
          <p:cNvSpPr>
            <a:spLocks noGrp="1"/>
          </p:cNvSpPr>
          <p:nvPr>
            <p:ph idx="1"/>
          </p:nvPr>
        </p:nvSpPr>
        <p:spPr>
          <a:xfrm>
            <a:off x="685800" y="1322363"/>
            <a:ext cx="10820400" cy="4901047"/>
          </a:xfrm>
        </p:spPr>
        <p:txBody>
          <a:bodyPr>
            <a:normAutofit fontScale="92500" lnSpcReduction="20000"/>
          </a:bodyPr>
          <a:lstStyle/>
          <a:p>
            <a:pPr>
              <a:buFont typeface="Wingdings" panose="05000000000000000000" pitchFamily="2" charset="2"/>
              <a:buChar char="Ø"/>
            </a:pPr>
            <a:r>
              <a:rPr lang="en-US" sz="2000" b="1" dirty="0">
                <a:latin typeface="Maiandra GD" panose="020E0502030308020204" pitchFamily="34" charset="0"/>
              </a:rPr>
              <a:t>The Bank Account Monitoring </a:t>
            </a:r>
            <a:r>
              <a:rPr lang="en-US" sz="2000" b="1" dirty="0" smtClean="0">
                <a:latin typeface="Maiandra GD" panose="020E0502030308020204" pitchFamily="34" charset="0"/>
              </a:rPr>
              <a:t>System (BAMS) </a:t>
            </a:r>
            <a:r>
              <a:rPr lang="en-US" sz="2000" b="1" dirty="0">
                <a:latin typeface="Maiandra GD" panose="020E0502030308020204" pitchFamily="34" charset="0"/>
              </a:rPr>
              <a:t>is a web based system developed for day to day management of all bank accounts of a state and corporate </a:t>
            </a:r>
            <a:r>
              <a:rPr lang="en-US" sz="2000" b="1" dirty="0" smtClean="0">
                <a:latin typeface="Maiandra GD" panose="020E0502030308020204" pitchFamily="34" charset="0"/>
              </a:rPr>
              <a:t>organizations.</a:t>
            </a:r>
          </a:p>
          <a:p>
            <a:pPr>
              <a:buFont typeface="Wingdings" panose="05000000000000000000" pitchFamily="2" charset="2"/>
              <a:buChar char="Ø"/>
            </a:pPr>
            <a:r>
              <a:rPr lang="en-US" sz="2000" b="1" dirty="0" smtClean="0">
                <a:latin typeface="Maiandra GD" panose="020E0502030308020204" pitchFamily="34" charset="0"/>
              </a:rPr>
              <a:t>It is a technology solution that leverages on services from Nigerian Inter Bank Settlement System (NIBSS) to provide a secured, reliable and effective payment gateway for various types of financial transactions</a:t>
            </a:r>
          </a:p>
          <a:p>
            <a:pPr>
              <a:buFont typeface="Wingdings" panose="05000000000000000000" pitchFamily="2" charset="2"/>
              <a:buChar char="Ø"/>
            </a:pPr>
            <a:r>
              <a:rPr lang="en-US" sz="2000" b="1" dirty="0" smtClean="0">
                <a:latin typeface="Maiandra GD" panose="020E0502030308020204" pitchFamily="34" charset="0"/>
              </a:rPr>
              <a:t>State </a:t>
            </a:r>
            <a:r>
              <a:rPr lang="en-US" sz="2000" b="1" dirty="0">
                <a:latin typeface="Maiandra GD" panose="020E0502030308020204" pitchFamily="34" charset="0"/>
              </a:rPr>
              <a:t>Governments and corporate organizations operate various bank accounts in several Banks for its everyday financial activities. </a:t>
            </a:r>
            <a:endParaRPr lang="en-US" sz="2000" b="1" dirty="0" smtClean="0">
              <a:latin typeface="Maiandra GD" panose="020E0502030308020204" pitchFamily="34" charset="0"/>
            </a:endParaRPr>
          </a:p>
          <a:p>
            <a:pPr>
              <a:buFont typeface="Wingdings" panose="05000000000000000000" pitchFamily="2" charset="2"/>
              <a:buChar char="Ø"/>
            </a:pPr>
            <a:r>
              <a:rPr lang="en-US" sz="2000" b="1" dirty="0" smtClean="0">
                <a:latin typeface="Maiandra GD" panose="020E0502030308020204" pitchFamily="34" charset="0"/>
              </a:rPr>
              <a:t>BAMS </a:t>
            </a:r>
            <a:r>
              <a:rPr lang="en-US" sz="2000" b="1" dirty="0">
                <a:latin typeface="Maiandra GD" panose="020E0502030308020204" pitchFamily="34" charset="0"/>
              </a:rPr>
              <a:t>provides a monitoring tool that enables institutions (Corporate and Government) perform the following: </a:t>
            </a:r>
          </a:p>
          <a:p>
            <a:pPr lvl="1"/>
            <a:r>
              <a:rPr lang="en-US" b="1" dirty="0">
                <a:latin typeface="Maiandra GD" panose="020E0502030308020204" pitchFamily="34" charset="0"/>
              </a:rPr>
              <a:t>View account balances of all accounts owned across all banks</a:t>
            </a:r>
          </a:p>
          <a:p>
            <a:pPr lvl="1"/>
            <a:r>
              <a:rPr lang="en-US" b="1" dirty="0">
                <a:latin typeface="Maiandra GD" panose="020E0502030308020204" pitchFamily="34" charset="0"/>
              </a:rPr>
              <a:t>Perform various analysis with this information </a:t>
            </a:r>
          </a:p>
          <a:p>
            <a:pPr lvl="1"/>
            <a:r>
              <a:rPr lang="en-US" b="1" dirty="0">
                <a:latin typeface="Maiandra GD" panose="020E0502030308020204" pitchFamily="34" charset="0"/>
              </a:rPr>
              <a:t>Move funds from account to another, as well as make payments to vendors/contractors, staff salaries  etc. in a seamless fashion</a:t>
            </a:r>
            <a:r>
              <a:rPr lang="en-US" b="1" dirty="0" smtClean="0">
                <a:latin typeface="Maiandra GD" panose="020E0502030308020204" pitchFamily="34" charset="0"/>
              </a:rPr>
              <a:t>.</a:t>
            </a:r>
          </a:p>
          <a:p>
            <a:pPr lvl="1"/>
            <a:r>
              <a:rPr lang="en-US" b="1" dirty="0" smtClean="0">
                <a:latin typeface="Maiandra GD" panose="020E0502030308020204" pitchFamily="34" charset="0"/>
              </a:rPr>
              <a:t>Make tax remittances to the appropriate tax authorities in real time at the point of transactional payments</a:t>
            </a:r>
            <a:endParaRPr lang="en-US" b="1" dirty="0">
              <a:latin typeface="Maiandra GD" panose="020E0502030308020204" pitchFamily="34"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940" y="6015663"/>
            <a:ext cx="2408796" cy="8423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3" y="344986"/>
            <a:ext cx="3075402" cy="812985"/>
          </a:xfrm>
          <a:prstGeom prst="rect">
            <a:avLst/>
          </a:prstGeom>
        </p:spPr>
      </p:pic>
    </p:spTree>
    <p:extLst>
      <p:ext uri="{BB962C8B-B14F-4D97-AF65-F5344CB8AC3E}">
        <p14:creationId xmlns:p14="http://schemas.microsoft.com/office/powerpoint/2010/main" val="128245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02" y="466031"/>
            <a:ext cx="10820400" cy="897984"/>
          </a:xfrm>
        </p:spPr>
        <p:txBody>
          <a:bodyPr>
            <a:normAutofit/>
          </a:bodyPr>
          <a:lstStyle/>
          <a:p>
            <a:pPr algn="ctr"/>
            <a:r>
              <a:rPr lang="en-US" sz="3200" b="1" dirty="0" smtClean="0">
                <a:latin typeface="Maiandra GD" panose="020E0502030308020204" pitchFamily="34" charset="0"/>
              </a:rPr>
              <a:t>BAMS AS A TOOL FOR SEAMLESS TAX REMITTANCE</a:t>
            </a:r>
            <a:endParaRPr lang="en-US" sz="3200" b="1" dirty="0">
              <a:latin typeface="Maiandra GD" panose="020E0502030308020204" pitchFamily="34" charset="0"/>
            </a:endParaRPr>
          </a:p>
        </p:txBody>
      </p:sp>
      <p:pic>
        <p:nvPicPr>
          <p:cNvPr id="9" name="Picture Placeholder 8"/>
          <p:cNvPicPr>
            <a:picLocks noGrp="1"/>
          </p:cNvPicPr>
          <p:nvPr>
            <p:ph type="pic" idx="1"/>
          </p:nvPr>
        </p:nvPicPr>
        <p:blipFill>
          <a:blip r:embed="rId2"/>
          <a:srcRect l="7227" r="7227"/>
          <a:stretch>
            <a:fillRect/>
          </a:stretch>
        </p:blipFill>
        <p:spPr>
          <a:xfrm>
            <a:off x="6307016" y="1806476"/>
            <a:ext cx="5776932" cy="3722127"/>
          </a:xfrm>
          <a:prstGeom prst="rect">
            <a:avLst/>
          </a:prstGeom>
        </p:spPr>
      </p:pic>
      <p:sp>
        <p:nvSpPr>
          <p:cNvPr id="7" name="Text Placeholder 6"/>
          <p:cNvSpPr>
            <a:spLocks noGrp="1"/>
          </p:cNvSpPr>
          <p:nvPr>
            <p:ph type="body" sz="half" idx="2"/>
          </p:nvPr>
        </p:nvSpPr>
        <p:spPr>
          <a:xfrm>
            <a:off x="1059191" y="1364015"/>
            <a:ext cx="3832411" cy="1891858"/>
          </a:xfrm>
        </p:spPr>
        <p:txBody>
          <a:bodyPr>
            <a:normAutofit fontScale="92500" lnSpcReduction="10000"/>
          </a:bodyPr>
          <a:lstStyle/>
          <a:p>
            <a:pPr marL="285750" indent="-285750" algn="l">
              <a:buFont typeface="Wingdings" panose="05000000000000000000" pitchFamily="2" charset="2"/>
              <a:buChar char="Ø"/>
            </a:pPr>
            <a:r>
              <a:rPr lang="en-US" b="1" dirty="0" smtClean="0">
                <a:latin typeface="Maiandra GD" panose="020E0502030308020204" pitchFamily="34" charset="0"/>
              </a:rPr>
              <a:t>Dashboard of the FIRS platform </a:t>
            </a:r>
            <a:r>
              <a:rPr lang="en-US" b="1" dirty="0" smtClean="0">
                <a:latin typeface="Maiandra GD" panose="020E0502030308020204" pitchFamily="34" charset="0"/>
              </a:rPr>
              <a:t>on BAMS </a:t>
            </a:r>
            <a:r>
              <a:rPr lang="en-US" b="1" dirty="0" smtClean="0">
                <a:latin typeface="Maiandra GD" panose="020E0502030308020204" pitchFamily="34" charset="0"/>
              </a:rPr>
              <a:t>for the purpose of </a:t>
            </a:r>
            <a:r>
              <a:rPr lang="en-US" b="1" dirty="0" smtClean="0">
                <a:latin typeface="Maiandra GD" panose="020E0502030308020204" pitchFamily="34" charset="0"/>
              </a:rPr>
              <a:t>tax remittance</a:t>
            </a:r>
            <a:endParaRPr lang="en-US" b="1" dirty="0" smtClean="0">
              <a:latin typeface="Maiandra GD" panose="020E0502030308020204" pitchFamily="34" charset="0"/>
            </a:endParaRPr>
          </a:p>
          <a:p>
            <a:pPr marL="285750" indent="-285750" algn="l">
              <a:buFont typeface="Wingdings" panose="05000000000000000000" pitchFamily="2" charset="2"/>
              <a:buChar char="Ø"/>
            </a:pPr>
            <a:r>
              <a:rPr lang="en-US" b="1" dirty="0" smtClean="0">
                <a:latin typeface="Maiandra GD" panose="020E0502030308020204" pitchFamily="34" charset="0"/>
              </a:rPr>
              <a:t>Displays the various tax types, payment methods, all available Banks, TIN verification and Remittances processing.</a:t>
            </a:r>
            <a:endParaRPr lang="en-US" b="1" dirty="0">
              <a:latin typeface="Maiandra GD" panose="020E0502030308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327" y="121209"/>
            <a:ext cx="3075402" cy="8129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602" y="5837739"/>
            <a:ext cx="2408796" cy="906805"/>
          </a:xfrm>
          <a:prstGeom prst="rect">
            <a:avLst/>
          </a:prstGeom>
        </p:spPr>
      </p:pic>
      <p:pic>
        <p:nvPicPr>
          <p:cNvPr id="12" name="Picture 11"/>
          <p:cNvPicPr/>
          <p:nvPr/>
        </p:nvPicPr>
        <p:blipFill>
          <a:blip r:embed="rId5"/>
          <a:stretch>
            <a:fillRect/>
          </a:stretch>
        </p:blipFill>
        <p:spPr>
          <a:xfrm>
            <a:off x="491102" y="3255873"/>
            <a:ext cx="4654639" cy="2581866"/>
          </a:xfrm>
          <a:prstGeom prst="rect">
            <a:avLst/>
          </a:prstGeom>
        </p:spPr>
      </p:pic>
    </p:spTree>
    <p:extLst>
      <p:ext uri="{BB962C8B-B14F-4D97-AF65-F5344CB8AC3E}">
        <p14:creationId xmlns:p14="http://schemas.microsoft.com/office/powerpoint/2010/main" val="258223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4" y="313764"/>
            <a:ext cx="8936915" cy="748554"/>
          </a:xfrm>
        </p:spPr>
        <p:txBody>
          <a:bodyPr/>
          <a:lstStyle/>
          <a:p>
            <a:pPr algn="ctr"/>
            <a:r>
              <a:rPr lang="en-US" b="1" dirty="0" smtClean="0">
                <a:latin typeface="Maiandra GD" panose="020E0502030308020204" pitchFamily="34" charset="0"/>
              </a:rPr>
              <a:t>TAX TYPES</a:t>
            </a:r>
            <a:endParaRPr lang="en-US" b="1" dirty="0">
              <a:latin typeface="Maiandra GD" panose="020E0502030308020204" pitchFamily="34" charset="0"/>
            </a:endParaRPr>
          </a:p>
        </p:txBody>
      </p:sp>
      <p:pic>
        <p:nvPicPr>
          <p:cNvPr id="5" name="Picture Placeholder 4"/>
          <p:cNvPicPr>
            <a:picLocks noGrp="1"/>
          </p:cNvPicPr>
          <p:nvPr>
            <p:ph type="pic" idx="1"/>
          </p:nvPr>
        </p:nvPicPr>
        <p:blipFill>
          <a:blip r:embed="rId2"/>
          <a:srcRect l="9445" r="9445"/>
          <a:stretch>
            <a:fillRect/>
          </a:stretch>
        </p:blipFill>
        <p:spPr>
          <a:xfrm>
            <a:off x="4891602" y="1062318"/>
            <a:ext cx="6961748" cy="4583112"/>
          </a:xfrm>
          <a:prstGeom prst="rect">
            <a:avLst/>
          </a:prstGeom>
        </p:spPr>
      </p:pic>
      <p:sp>
        <p:nvSpPr>
          <p:cNvPr id="4" name="Text Placeholder 3"/>
          <p:cNvSpPr>
            <a:spLocks noGrp="1"/>
          </p:cNvSpPr>
          <p:nvPr>
            <p:ph type="body" sz="half" idx="2"/>
          </p:nvPr>
        </p:nvSpPr>
        <p:spPr>
          <a:xfrm>
            <a:off x="551329" y="1254873"/>
            <a:ext cx="4087906" cy="4390557"/>
          </a:xfrm>
        </p:spPr>
        <p:txBody>
          <a:bodyPr>
            <a:noAutofit/>
          </a:bodyPr>
          <a:lstStyle/>
          <a:p>
            <a:pPr marL="285750" indent="-285750" algn="l">
              <a:buFont typeface="Wingdings" panose="05000000000000000000" pitchFamily="2" charset="2"/>
              <a:buChar char="Ø"/>
            </a:pPr>
            <a:r>
              <a:rPr lang="en-US" b="1" dirty="0" smtClean="0">
                <a:latin typeface="Maiandra GD" panose="020E0502030308020204" pitchFamily="34" charset="0"/>
              </a:rPr>
              <a:t>Describes a list of all tax types that can be paid for and remitted to the appropriate authorities.</a:t>
            </a:r>
          </a:p>
          <a:p>
            <a:pPr marL="285750" indent="-285750" algn="l">
              <a:buFont typeface="Wingdings" panose="05000000000000000000" pitchFamily="2" charset="2"/>
              <a:buChar char="Ø"/>
            </a:pPr>
            <a:r>
              <a:rPr lang="en-US" b="1" dirty="0" smtClean="0">
                <a:latin typeface="Maiandra GD" panose="020E0502030308020204" pitchFamily="34" charset="0"/>
              </a:rPr>
              <a:t>Examples includes; </a:t>
            </a:r>
          </a:p>
          <a:p>
            <a:pPr marL="742950" lvl="1" indent="-285750">
              <a:buFont typeface="Wingdings" panose="05000000000000000000" pitchFamily="2" charset="2"/>
              <a:buChar char="Ø"/>
            </a:pPr>
            <a:r>
              <a:rPr lang="en-US" sz="1600" b="1" dirty="0" smtClean="0">
                <a:latin typeface="Maiandra GD" panose="020E0502030308020204" pitchFamily="34" charset="0"/>
              </a:rPr>
              <a:t>CGT (Capital Gain Tax)</a:t>
            </a:r>
          </a:p>
          <a:p>
            <a:pPr marL="742950" lvl="1" indent="-285750">
              <a:buFont typeface="Wingdings" panose="05000000000000000000" pitchFamily="2" charset="2"/>
              <a:buChar char="Ø"/>
            </a:pPr>
            <a:r>
              <a:rPr lang="en-US" sz="1600" b="1" dirty="0" smtClean="0">
                <a:latin typeface="Maiandra GD" panose="020E0502030308020204" pitchFamily="34" charset="0"/>
              </a:rPr>
              <a:t>PRT (Provisional Tax)</a:t>
            </a:r>
          </a:p>
          <a:p>
            <a:pPr marL="742950" lvl="1" indent="-285750">
              <a:buFont typeface="Wingdings" panose="05000000000000000000" pitchFamily="2" charset="2"/>
              <a:buChar char="Ø"/>
            </a:pPr>
            <a:r>
              <a:rPr lang="en-US" sz="1600" b="1" dirty="0" smtClean="0">
                <a:latin typeface="Maiandra GD" panose="020E0502030308020204" pitchFamily="34" charset="0"/>
              </a:rPr>
              <a:t>CIT (Company Income Tax)</a:t>
            </a:r>
          </a:p>
          <a:p>
            <a:pPr marL="742950" lvl="1" indent="-285750">
              <a:buFont typeface="Wingdings" panose="05000000000000000000" pitchFamily="2" charset="2"/>
              <a:buChar char="Ø"/>
            </a:pPr>
            <a:r>
              <a:rPr lang="en-US" sz="1600" b="1" dirty="0" smtClean="0">
                <a:latin typeface="Maiandra GD" panose="020E0502030308020204" pitchFamily="34" charset="0"/>
              </a:rPr>
              <a:t>VAT (Value Added Tax)</a:t>
            </a:r>
          </a:p>
          <a:p>
            <a:pPr marL="742950" lvl="1" indent="-285750">
              <a:buFont typeface="Wingdings" panose="05000000000000000000" pitchFamily="2" charset="2"/>
              <a:buChar char="Ø"/>
            </a:pPr>
            <a:r>
              <a:rPr lang="en-US" sz="1600" b="1" dirty="0">
                <a:latin typeface="Maiandra GD" panose="020E0502030308020204" pitchFamily="34" charset="0"/>
              </a:rPr>
              <a:t>P</a:t>
            </a:r>
            <a:r>
              <a:rPr lang="en-US" sz="1600" b="1" dirty="0" smtClean="0">
                <a:latin typeface="Maiandra GD" panose="020E0502030308020204" pitchFamily="34" charset="0"/>
              </a:rPr>
              <a:t>IT (Personal Income Tax)</a:t>
            </a:r>
          </a:p>
          <a:p>
            <a:pPr marL="742950" lvl="1" indent="-285750">
              <a:buFont typeface="Wingdings" panose="05000000000000000000" pitchFamily="2" charset="2"/>
              <a:buChar char="Ø"/>
            </a:pPr>
            <a:r>
              <a:rPr lang="en-US" sz="1600" b="1" dirty="0" smtClean="0">
                <a:latin typeface="Maiandra GD" panose="020E0502030308020204" pitchFamily="34" charset="0"/>
              </a:rPr>
              <a:t>PPT (Petroleum Profit Tax)</a:t>
            </a:r>
          </a:p>
          <a:p>
            <a:pPr marL="285750" indent="-285750" algn="l">
              <a:buFont typeface="Wingdings" panose="05000000000000000000" pitchFamily="2" charset="2"/>
              <a:buChar char="Ø"/>
            </a:pPr>
            <a:r>
              <a:rPr lang="en-US" b="1" dirty="0" smtClean="0">
                <a:latin typeface="Maiandra GD" panose="020E0502030308020204" pitchFamily="34" charset="0"/>
              </a:rPr>
              <a:t>As various tax policies and law are created, the system remains scalable to include new tax system.</a:t>
            </a:r>
            <a:endParaRPr lang="en-US" b="1" dirty="0">
              <a:latin typeface="Maiandra GD" panose="020E0502030308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327" y="121209"/>
            <a:ext cx="3075402" cy="812985"/>
          </a:xfrm>
          <a:prstGeom prst="rect">
            <a:avLst/>
          </a:prstGeom>
        </p:spPr>
      </p:pic>
    </p:spTree>
    <p:extLst>
      <p:ext uri="{BB962C8B-B14F-4D97-AF65-F5344CB8AC3E}">
        <p14:creationId xmlns:p14="http://schemas.microsoft.com/office/powerpoint/2010/main" val="336851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206188"/>
            <a:ext cx="9747462" cy="856130"/>
          </a:xfrm>
        </p:spPr>
        <p:txBody>
          <a:bodyPr/>
          <a:lstStyle/>
          <a:p>
            <a:pPr algn="ctr"/>
            <a:r>
              <a:rPr lang="en-US" b="1" dirty="0" smtClean="0">
                <a:latin typeface="Maiandra GD" panose="020E0502030308020204" pitchFamily="34" charset="0"/>
              </a:rPr>
              <a:t>Payment Methods</a:t>
            </a:r>
            <a:endParaRPr lang="en-US" b="1" dirty="0">
              <a:latin typeface="Maiandra GD" panose="020E0502030308020204" pitchFamily="34" charset="0"/>
            </a:endParaRPr>
          </a:p>
        </p:txBody>
      </p:sp>
      <p:pic>
        <p:nvPicPr>
          <p:cNvPr id="8" name="Picture Placeholder 7"/>
          <p:cNvPicPr>
            <a:picLocks noGrp="1"/>
          </p:cNvPicPr>
          <p:nvPr>
            <p:ph type="pic" idx="1"/>
          </p:nvPr>
        </p:nvPicPr>
        <p:blipFill>
          <a:blip r:embed="rId2"/>
          <a:srcRect l="5756" r="5756"/>
          <a:stretch>
            <a:fillRect/>
          </a:stretch>
        </p:blipFill>
        <p:spPr>
          <a:xfrm>
            <a:off x="5245100" y="1452563"/>
            <a:ext cx="6426200" cy="4083050"/>
          </a:xfrm>
          <a:prstGeom prst="rect">
            <a:avLst/>
          </a:prstGeom>
        </p:spPr>
      </p:pic>
      <p:sp>
        <p:nvSpPr>
          <p:cNvPr id="4" name="Text Placeholder 3"/>
          <p:cNvSpPr>
            <a:spLocks noGrp="1"/>
          </p:cNvSpPr>
          <p:nvPr>
            <p:ph type="body" sz="half" idx="2"/>
          </p:nvPr>
        </p:nvSpPr>
        <p:spPr>
          <a:xfrm>
            <a:off x="322728" y="1493185"/>
            <a:ext cx="4450977" cy="3367627"/>
          </a:xfrm>
        </p:spPr>
        <p:txBody>
          <a:bodyPr/>
          <a:lstStyle/>
          <a:p>
            <a:pPr marL="285750" indent="-285750" algn="l">
              <a:buFont typeface="Wingdings" panose="05000000000000000000" pitchFamily="2" charset="2"/>
              <a:buChar char="Ø"/>
            </a:pPr>
            <a:r>
              <a:rPr lang="en-US" b="1" dirty="0" smtClean="0">
                <a:latin typeface="Maiandra GD" panose="020E0502030308020204" pitchFamily="34" charset="0"/>
              </a:rPr>
              <a:t>Describes the available payment options for making remittances to FIRS</a:t>
            </a:r>
          </a:p>
          <a:p>
            <a:pPr marL="285750" indent="-285750" algn="l">
              <a:buFont typeface="Wingdings" panose="05000000000000000000" pitchFamily="2" charset="2"/>
              <a:buChar char="Ø"/>
            </a:pPr>
            <a:r>
              <a:rPr lang="en-US" b="1" dirty="0" smtClean="0">
                <a:latin typeface="Maiandra GD" panose="020E0502030308020204" pitchFamily="34" charset="0"/>
              </a:rPr>
              <a:t>The default payment method used on BAMS is the VMP (Vendor/Merchant Web Portal)</a:t>
            </a:r>
          </a:p>
          <a:p>
            <a:pPr marL="285750" indent="-285750" algn="l">
              <a:buFont typeface="Wingdings" panose="05000000000000000000" pitchFamily="2" charset="2"/>
              <a:buChar char="Ø"/>
            </a:pPr>
            <a:r>
              <a:rPr lang="en-US" b="1" dirty="0" smtClean="0">
                <a:latin typeface="Maiandra GD" panose="020E0502030308020204" pitchFamily="34" charset="0"/>
              </a:rPr>
              <a:t>Payment method such as cards, mobile internet transfers can be done on the web interface </a:t>
            </a:r>
          </a:p>
          <a:p>
            <a:pPr marL="285750" indent="-285750" algn="l">
              <a:buFont typeface="Wingdings" panose="05000000000000000000" pitchFamily="2" charset="2"/>
              <a:buChar char="Ø"/>
            </a:pPr>
            <a:r>
              <a:rPr lang="en-US" b="1" dirty="0" smtClean="0">
                <a:latin typeface="Maiandra GD" panose="020E0502030308020204" pitchFamily="34" charset="0"/>
              </a:rPr>
              <a:t>Cash, Bank cheque etc. is also possible via Bank Branch</a:t>
            </a:r>
            <a:endParaRPr lang="en-US" b="1" dirty="0">
              <a:latin typeface="Maiandra GD" panose="020E0502030308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602" y="5663971"/>
            <a:ext cx="2408796" cy="10805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898" y="107762"/>
            <a:ext cx="3075402" cy="812985"/>
          </a:xfrm>
          <a:prstGeom prst="rect">
            <a:avLst/>
          </a:prstGeom>
        </p:spPr>
      </p:pic>
    </p:spTree>
    <p:extLst>
      <p:ext uri="{BB962C8B-B14F-4D97-AF65-F5344CB8AC3E}">
        <p14:creationId xmlns:p14="http://schemas.microsoft.com/office/powerpoint/2010/main" val="716070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844</TotalTime>
  <Words>1246</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Bell MT</vt:lpstr>
      <vt:lpstr>Corbel</vt:lpstr>
      <vt:lpstr>Maiandra GD</vt:lpstr>
      <vt:lpstr>Wingdings</vt:lpstr>
      <vt:lpstr>Parallax</vt:lpstr>
      <vt:lpstr>TAX REMITTANCE   IN A   SEAMLESS AND CONVENIENT FASHION  USING SMARTKOMMS GATEWAY SOLUTION  (TECHNOLOGY FOR THE FUTURE)</vt:lpstr>
      <vt:lpstr>TABLE OF CONTENTS</vt:lpstr>
      <vt:lpstr>INTRODUCTION</vt:lpstr>
      <vt:lpstr>INTRODUCTION CONT’D</vt:lpstr>
      <vt:lpstr>TAX REMITTANCE ISSUES (FACTS AND FIGURES) </vt:lpstr>
      <vt:lpstr>BAMS OVERVIEW AND FEATURES</vt:lpstr>
      <vt:lpstr>BAMS AS A TOOL FOR SEAMLESS TAX REMITTANCE</vt:lpstr>
      <vt:lpstr>TAX TYPES</vt:lpstr>
      <vt:lpstr>Payment Methods</vt:lpstr>
      <vt:lpstr>TIN VERIFICATION</vt:lpstr>
      <vt:lpstr>REMITTANCES</vt:lpstr>
      <vt:lpstr>Payment CREATION</vt:lpstr>
      <vt:lpstr>FIRS REMITTANCE PROCESS FLOW</vt:lpstr>
      <vt:lpstr>Payment approval process</vt:lpstr>
      <vt:lpstr>BENEFITS</vt:lpstr>
      <vt:lpstr>Conclusion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REMITTANCE  IN A  SEAMLESS AND CONVENIENT FASHION USING THE BAMS SOLUTION (TECHNOLOGY FOR THE FUTURE)</dc:title>
  <dc:creator>Windows User</dc:creator>
  <cp:lastModifiedBy>Windows User</cp:lastModifiedBy>
  <cp:revision>45</cp:revision>
  <dcterms:created xsi:type="dcterms:W3CDTF">2018-12-02T19:17:34Z</dcterms:created>
  <dcterms:modified xsi:type="dcterms:W3CDTF">2018-12-10T11:33:10Z</dcterms:modified>
</cp:coreProperties>
</file>